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Lst>
  <p:notesMasterIdLst>
    <p:notesMasterId r:id="rId70"/>
  </p:notesMasterIdLst>
  <p:sldIdLst>
    <p:sldId id="578" r:id="rId3"/>
    <p:sldId id="716" r:id="rId4"/>
    <p:sldId id="588" r:id="rId5"/>
    <p:sldId id="461" r:id="rId6"/>
    <p:sldId id="587" r:id="rId7"/>
    <p:sldId id="1751" r:id="rId8"/>
    <p:sldId id="1752" r:id="rId9"/>
    <p:sldId id="1754" r:id="rId10"/>
    <p:sldId id="1755" r:id="rId11"/>
    <p:sldId id="1756" r:id="rId12"/>
    <p:sldId id="1757" r:id="rId13"/>
    <p:sldId id="1758" r:id="rId14"/>
    <p:sldId id="1759" r:id="rId15"/>
    <p:sldId id="1760" r:id="rId16"/>
    <p:sldId id="1761" r:id="rId17"/>
    <p:sldId id="1762" r:id="rId18"/>
    <p:sldId id="1763" r:id="rId19"/>
    <p:sldId id="1764" r:id="rId20"/>
    <p:sldId id="815" r:id="rId21"/>
    <p:sldId id="1765" r:id="rId22"/>
    <p:sldId id="1770" r:id="rId23"/>
    <p:sldId id="1771" r:id="rId24"/>
    <p:sldId id="1772" r:id="rId25"/>
    <p:sldId id="1773" r:id="rId26"/>
    <p:sldId id="1776" r:id="rId27"/>
    <p:sldId id="1777" r:id="rId28"/>
    <p:sldId id="1778" r:id="rId29"/>
    <p:sldId id="925" r:id="rId30"/>
    <p:sldId id="1779" r:id="rId31"/>
    <p:sldId id="1780" r:id="rId32"/>
    <p:sldId id="1781" r:id="rId33"/>
    <p:sldId id="1782" r:id="rId34"/>
    <p:sldId id="1783" r:id="rId35"/>
    <p:sldId id="1816" r:id="rId36"/>
    <p:sldId id="1817" r:id="rId37"/>
    <p:sldId id="1818" r:id="rId38"/>
    <p:sldId id="1819" r:id="rId39"/>
    <p:sldId id="1821" r:id="rId40"/>
    <p:sldId id="1822" r:id="rId41"/>
    <p:sldId id="1823" r:id="rId42"/>
    <p:sldId id="1824" r:id="rId43"/>
    <p:sldId id="1825" r:id="rId44"/>
    <p:sldId id="1826" r:id="rId45"/>
    <p:sldId id="1827" r:id="rId46"/>
    <p:sldId id="1828" r:id="rId47"/>
    <p:sldId id="1829" r:id="rId48"/>
    <p:sldId id="1830" r:id="rId49"/>
    <p:sldId id="1786" r:id="rId50"/>
    <p:sldId id="1788" r:id="rId51"/>
    <p:sldId id="1790" r:id="rId52"/>
    <p:sldId id="1793" r:id="rId53"/>
    <p:sldId id="1794" r:id="rId54"/>
    <p:sldId id="1795" r:id="rId55"/>
    <p:sldId id="1796" r:id="rId56"/>
    <p:sldId id="1750" r:id="rId57"/>
    <p:sldId id="1797" r:id="rId58"/>
    <p:sldId id="1800" r:id="rId59"/>
    <p:sldId id="1801" r:id="rId60"/>
    <p:sldId id="1802" r:id="rId61"/>
    <p:sldId id="1804" r:id="rId62"/>
    <p:sldId id="1805" r:id="rId63"/>
    <p:sldId id="1806" r:id="rId64"/>
    <p:sldId id="1807" r:id="rId65"/>
    <p:sldId id="1808" r:id="rId66"/>
    <p:sldId id="1809" r:id="rId67"/>
    <p:sldId id="1815" r:id="rId68"/>
    <p:sldId id="579" r:id="rId69"/>
  </p:sldIdLst>
  <p:sldSz cx="9145588"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4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8F8F8"/>
    <a:srgbClr val="1C89B0"/>
    <a:srgbClr val="FDFDFD"/>
    <a:srgbClr val="1F98C3"/>
    <a:srgbClr val="781E19"/>
    <a:srgbClr val="A9BECB"/>
    <a:srgbClr val="DDDDDD"/>
    <a:srgbClr val="21A3D0"/>
    <a:srgbClr val="AF1D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68" autoAdjust="0"/>
    <p:restoredTop sz="94464" autoAdjust="0"/>
  </p:normalViewPr>
  <p:slideViewPr>
    <p:cSldViewPr snapToObjects="1">
      <p:cViewPr varScale="1">
        <p:scale>
          <a:sx n="71" d="100"/>
          <a:sy n="71" d="100"/>
        </p:scale>
        <p:origin x="1284" y="72"/>
      </p:cViewPr>
      <p:guideLst>
        <p:guide orient="horz" pos="2142"/>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panose="020B0604020202020204" pitchFamily="34" charset="0"/>
              <a:buNone/>
              <a:defRPr sz="1200"/>
            </a:lvl1pPr>
          </a:lstStyle>
          <a:p>
            <a:pPr>
              <a:defRPr/>
            </a:pPr>
            <a:endParaRPr lang="zh-CN" altLang="en-US"/>
          </a:p>
        </p:txBody>
      </p:sp>
      <p:sp>
        <p:nvSpPr>
          <p:cNvPr id="61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buFont typeface="Arial" panose="020B0604020202020204" pitchFamily="34" charset="0"/>
              <a:buNone/>
              <a:defRPr sz="1200"/>
            </a:lvl1pPr>
          </a:lstStyle>
          <a:p>
            <a:pPr>
              <a:defRPr/>
            </a:pPr>
            <a:fld id="{093FF8A9-9FDF-4B78-9448-C295B5316456}" type="datetimeFigureOut">
              <a:rPr lang="zh-CN" altLang="en-US"/>
              <a:pPr>
                <a:defRPr/>
              </a:pPr>
              <a:t>2018/11/28</a:t>
            </a:fld>
            <a:endParaRPr lang="en-US"/>
          </a:p>
        </p:txBody>
      </p:sp>
      <p:sp>
        <p:nvSpPr>
          <p:cNvPr id="4100"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panose="020B0604020202020204" pitchFamily="34" charset="0"/>
              <a:buNone/>
              <a:defRPr sz="1200"/>
            </a:lvl1pPr>
          </a:lstStyle>
          <a:p>
            <a:pPr>
              <a:defRPr/>
            </a:pPr>
            <a:endParaRPr lang="en-US"/>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buFont typeface="Arial" panose="020B0604020202020204" pitchFamily="34" charset="0"/>
              <a:buNone/>
              <a:defRPr sz="1200"/>
            </a:lvl1pPr>
          </a:lstStyle>
          <a:p>
            <a:pPr>
              <a:defRPr/>
            </a:pPr>
            <a:fld id="{8A12770E-DD04-415E-AC77-B6ACD551064F}" type="slidenum">
              <a:rPr lang="zh-CN" altLang="en-US"/>
              <a:pPr>
                <a:defRPr/>
              </a:pPr>
              <a:t>‹#›</a:t>
            </a:fld>
            <a:endParaRPr lang="en-US"/>
          </a:p>
        </p:txBody>
      </p:sp>
    </p:spTree>
    <p:extLst>
      <p:ext uri="{BB962C8B-B14F-4D97-AF65-F5344CB8AC3E}">
        <p14:creationId xmlns:p14="http://schemas.microsoft.com/office/powerpoint/2010/main" val="7396842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a:noFill/>
        </p:spPr>
        <p:txBody>
          <a:bodyPr/>
          <a:lstStyle/>
          <a:p>
            <a:endParaRPr lang="zh-CN" altLang="en-US" dirty="0"/>
          </a:p>
        </p:txBody>
      </p:sp>
      <p:sp>
        <p:nvSpPr>
          <p:cNvPr id="1024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2DA7591-208F-4D5C-90A5-A477C4BF8369}" type="slidenum">
              <a:rPr lang="zh-CN" altLang="en-US" smtClean="0"/>
              <a:pPr/>
              <a:t>2</a:t>
            </a:fld>
            <a:endParaRPr lang="en-US" altLang="zh-CN"/>
          </a:p>
        </p:txBody>
      </p:sp>
    </p:spTree>
    <p:extLst>
      <p:ext uri="{BB962C8B-B14F-4D97-AF65-F5344CB8AC3E}">
        <p14:creationId xmlns:p14="http://schemas.microsoft.com/office/powerpoint/2010/main" val="3584900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A12770E-DD04-415E-AC77-B6ACD551064F}" type="slidenum">
              <a:rPr lang="zh-CN" altLang="en-US" smtClean="0"/>
              <a:pPr>
                <a:defRPr/>
              </a:pPr>
              <a:t>10</a:t>
            </a:fld>
            <a:endParaRPr lang="en-US"/>
          </a:p>
        </p:txBody>
      </p:sp>
    </p:spTree>
    <p:extLst>
      <p:ext uri="{BB962C8B-B14F-4D97-AF65-F5344CB8AC3E}">
        <p14:creationId xmlns:p14="http://schemas.microsoft.com/office/powerpoint/2010/main" val="2903056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fld id="{E186918C-4D8F-4C46-B2EA-0B78A689676A}" type="slidenum">
              <a:rPr lang="en-US" altLang="zh-CN" sz="1200" smtClean="0">
                <a:latin typeface="Arial" panose="020B0604020202020204" pitchFamily="34" charset="0"/>
                <a:ea typeface="宋体" panose="02010600030101010101" pitchFamily="2" charset="-122"/>
              </a:rPr>
              <a:pPr/>
              <a:t>14</a:t>
            </a:fld>
            <a:endParaRPr lang="en-US" altLang="zh-CN" sz="1200" smtClean="0">
              <a:latin typeface="Arial" panose="020B0604020202020204" pitchFamily="34" charset="0"/>
              <a:ea typeface="宋体" panose="02010600030101010101" pitchFamily="2" charset="-122"/>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a:p>
            <a:pPr eaLnBrk="1" hangingPunct="1"/>
            <a:endParaRPr lang="en-US" altLang="zh-CN" smtClean="0"/>
          </a:p>
        </p:txBody>
      </p:sp>
    </p:spTree>
    <p:extLst>
      <p:ext uri="{BB962C8B-B14F-4D97-AF65-F5344CB8AC3E}">
        <p14:creationId xmlns:p14="http://schemas.microsoft.com/office/powerpoint/2010/main" val="3091246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fld id="{04BA145D-FF5A-4526-8561-AD3F4534D8AF}" type="slidenum">
              <a:rPr lang="en-US" altLang="zh-CN" sz="1200" smtClean="0">
                <a:latin typeface="Arial" panose="020B0604020202020204" pitchFamily="34" charset="0"/>
                <a:ea typeface="宋体" panose="02010600030101010101" pitchFamily="2" charset="-122"/>
              </a:rPr>
              <a:pPr/>
              <a:t>20</a:t>
            </a:fld>
            <a:endParaRPr lang="en-US" altLang="zh-CN" sz="1200" smtClean="0">
              <a:latin typeface="Arial" panose="020B0604020202020204" pitchFamily="34" charset="0"/>
              <a:ea typeface="宋体" panose="02010600030101010101" pitchFamily="2" charset="-122"/>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什么是软件的基本组成部分</a:t>
            </a:r>
          </a:p>
          <a:p>
            <a:pPr eaLnBrk="1" hangingPunct="1"/>
            <a:r>
              <a:rPr lang="zh-CN" altLang="en-US" dirty="0" smtClean="0"/>
              <a:t>不一定是指一个具体的函数或一个类的方法</a:t>
            </a:r>
          </a:p>
          <a:p>
            <a:pPr eaLnBrk="1" hangingPunct="1"/>
            <a:r>
              <a:rPr lang="zh-CN" altLang="en-US" dirty="0" smtClean="0"/>
              <a:t>单元具有一些基本属性：明确的功能，规格定义，可以明确地从其它部分划分出来等</a:t>
            </a:r>
          </a:p>
        </p:txBody>
      </p:sp>
    </p:spTree>
    <p:extLst>
      <p:ext uri="{BB962C8B-B14F-4D97-AF65-F5344CB8AC3E}">
        <p14:creationId xmlns:p14="http://schemas.microsoft.com/office/powerpoint/2010/main" val="1789573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fld id="{60BEF092-3D89-44D7-9C14-AD7E8969FBF8}" type="slidenum">
              <a:rPr lang="en-US" altLang="zh-CN" sz="1200" smtClean="0">
                <a:latin typeface="Arial" panose="020B0604020202020204" pitchFamily="34" charset="0"/>
                <a:ea typeface="宋体" panose="02010600030101010101" pitchFamily="2" charset="-122"/>
              </a:rPr>
              <a:pPr/>
              <a:t>60</a:t>
            </a:fld>
            <a:endParaRPr lang="en-US" altLang="zh-CN" sz="1200" smtClean="0">
              <a:latin typeface="Arial" panose="020B0604020202020204" pitchFamily="34" charset="0"/>
              <a:ea typeface="宋体" panose="02010600030101010101" pitchFamily="2" charset="-122"/>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桩就是模拟被调用单元的一次性代码</a:t>
            </a:r>
          </a:p>
        </p:txBody>
      </p:sp>
    </p:spTree>
    <p:extLst>
      <p:ext uri="{BB962C8B-B14F-4D97-AF65-F5344CB8AC3E}">
        <p14:creationId xmlns:p14="http://schemas.microsoft.com/office/powerpoint/2010/main" val="1495470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fld id="{F9B45406-D6DE-43D5-875E-AD7C88467716}" type="slidenum">
              <a:rPr lang="en-US" altLang="zh-CN" sz="1200" smtClean="0">
                <a:latin typeface="Arial" panose="020B0604020202020204" pitchFamily="34" charset="0"/>
                <a:ea typeface="宋体" panose="02010600030101010101" pitchFamily="2" charset="-122"/>
              </a:rPr>
              <a:pPr/>
              <a:t>64</a:t>
            </a:fld>
            <a:endParaRPr lang="en-US" altLang="zh-CN" sz="1200" smtClean="0">
              <a:latin typeface="Arial" panose="020B0604020202020204" pitchFamily="34" charset="0"/>
              <a:ea typeface="宋体" panose="02010600030101010101" pitchFamily="2" charset="-122"/>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桩就是模拟被调用单元的一次性代码</a:t>
            </a:r>
          </a:p>
        </p:txBody>
      </p:sp>
    </p:spTree>
    <p:extLst>
      <p:ext uri="{BB962C8B-B14F-4D97-AF65-F5344CB8AC3E}">
        <p14:creationId xmlns:p14="http://schemas.microsoft.com/office/powerpoint/2010/main" val="1151875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9588"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95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132443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03842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590550"/>
            <a:ext cx="1970088" cy="5286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31825" y="590550"/>
            <a:ext cx="5759450" cy="52863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56527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450929" y="476251"/>
            <a:ext cx="8186571" cy="1050925"/>
          </a:xfrm>
        </p:spPr>
        <p:txBody>
          <a:bodyPr/>
          <a:lstStyle/>
          <a:p>
            <a:r>
              <a:rPr lang="zh-CN" altLang="en-US"/>
              <a:t>单击此处编辑母版标题样式</a:t>
            </a:r>
          </a:p>
        </p:txBody>
      </p:sp>
      <p:sp>
        <p:nvSpPr>
          <p:cNvPr id="3" name="SmartArt 占位符 2"/>
          <p:cNvSpPr>
            <a:spLocks noGrp="1"/>
          </p:cNvSpPr>
          <p:nvPr>
            <p:ph type="dgm" idx="1"/>
          </p:nvPr>
        </p:nvSpPr>
        <p:spPr>
          <a:xfrm>
            <a:off x="457280" y="1600201"/>
            <a:ext cx="8231029" cy="4525963"/>
          </a:xfrm>
          <a:prstGeom prst="rect">
            <a:avLst/>
          </a:prstGeom>
        </p:spPr>
        <p:txBody>
          <a:bodyPr/>
          <a:lstStyle/>
          <a:p>
            <a:pPr lvl="0"/>
            <a:endParaRPr lang="zh-CN" altLang="en-US" noProof="0"/>
          </a:p>
        </p:txBody>
      </p:sp>
      <p:sp>
        <p:nvSpPr>
          <p:cNvPr id="4" name="日期占位符 18">
            <a:extLst>
              <a:ext uri="{FF2B5EF4-FFF2-40B4-BE49-F238E27FC236}">
                <a16:creationId xmlns:a16="http://schemas.microsoft.com/office/drawing/2014/main" id="{117AC206-AAC7-4438-9F0C-2BE020301139}"/>
              </a:ext>
            </a:extLst>
          </p:cNvPr>
          <p:cNvSpPr>
            <a:spLocks noGrp="1"/>
          </p:cNvSpPr>
          <p:nvPr>
            <p:ph type="dt" sz="half" idx="10"/>
          </p:nvPr>
        </p:nvSpPr>
        <p:spPr>
          <a:ln/>
        </p:spPr>
        <p:txBody>
          <a:bodyPr/>
          <a:lstStyle>
            <a:lvl1pPr>
              <a:defRPr/>
            </a:lvl1pPr>
          </a:lstStyle>
          <a:p>
            <a:pPr>
              <a:defRPr/>
            </a:pPr>
            <a:endParaRPr lang="zh-CN" altLang="zh-CN"/>
          </a:p>
        </p:txBody>
      </p:sp>
      <p:sp>
        <p:nvSpPr>
          <p:cNvPr id="5" name="页脚占位符 7">
            <a:extLst>
              <a:ext uri="{FF2B5EF4-FFF2-40B4-BE49-F238E27FC236}">
                <a16:creationId xmlns:a16="http://schemas.microsoft.com/office/drawing/2014/main" id="{DEA83F29-5537-421A-AE3A-0B08F1641050}"/>
              </a:ext>
            </a:extLst>
          </p:cNvPr>
          <p:cNvSpPr>
            <a:spLocks noGrp="1"/>
          </p:cNvSpPr>
          <p:nvPr>
            <p:ph type="ftr" sz="quarter" idx="11"/>
          </p:nvPr>
        </p:nvSpPr>
        <p:spPr>
          <a:ln/>
        </p:spPr>
        <p:txBody>
          <a:bodyPr/>
          <a:lstStyle>
            <a:lvl1pPr>
              <a:defRPr/>
            </a:lvl1pPr>
          </a:lstStyle>
          <a:p>
            <a:pPr>
              <a:defRPr/>
            </a:pPr>
            <a:endParaRPr lang="zh-CN" altLang="zh-CN"/>
          </a:p>
        </p:txBody>
      </p:sp>
      <p:sp>
        <p:nvSpPr>
          <p:cNvPr id="6" name="灯片编号占位符 10">
            <a:extLst>
              <a:ext uri="{FF2B5EF4-FFF2-40B4-BE49-F238E27FC236}">
                <a16:creationId xmlns:a16="http://schemas.microsoft.com/office/drawing/2014/main" id="{65FDB02A-BF91-47E5-9385-BBCB09D94E21}"/>
              </a:ext>
            </a:extLst>
          </p:cNvPr>
          <p:cNvSpPr>
            <a:spLocks noGrp="1"/>
          </p:cNvSpPr>
          <p:nvPr>
            <p:ph type="sldNum" sz="quarter" idx="12"/>
          </p:nvPr>
        </p:nvSpPr>
        <p:spPr>
          <a:ln/>
        </p:spPr>
        <p:txBody>
          <a:bodyPr/>
          <a:lstStyle>
            <a:lvl1pPr>
              <a:defRPr/>
            </a:lvl1pPr>
          </a:lstStyle>
          <a:p>
            <a:pPr>
              <a:defRPr/>
            </a:pPr>
            <a:fld id="{43AF283D-EAEA-48BA-A75F-B93D6BC5873C}" type="slidenum">
              <a:rPr lang="en-US" altLang="zh-CN"/>
              <a:pPr>
                <a:defRPr/>
              </a:pPr>
              <a:t>‹#›</a:t>
            </a:fld>
            <a:endParaRPr lang="en-US" altLang="zh-CN"/>
          </a:p>
        </p:txBody>
      </p:sp>
    </p:spTree>
    <p:extLst>
      <p:ext uri="{BB962C8B-B14F-4D97-AF65-F5344CB8AC3E}">
        <p14:creationId xmlns:p14="http://schemas.microsoft.com/office/powerpoint/2010/main" val="2124755160"/>
      </p:ext>
    </p:extLst>
  </p:cSld>
  <p:clrMapOvr>
    <a:masterClrMapping/>
  </p:clrMapOvr>
  <p:transition>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16208" y="114300"/>
            <a:ext cx="7775337" cy="1143000"/>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1370251" y="1827213"/>
            <a:ext cx="7314882" cy="4114800"/>
          </a:xfrm>
        </p:spPr>
        <p:txBody>
          <a:bodyPr/>
          <a:lstStyle/>
          <a:p>
            <a:pPr lvl="0"/>
            <a:endParaRPr lang="zh-CN" altLang="en-US" noProof="0">
              <a:sym typeface="Calibri" panose="020F0502020204030204" pitchFamily="34" charset="0"/>
            </a:endParaRPr>
          </a:p>
        </p:txBody>
      </p:sp>
      <p:sp>
        <p:nvSpPr>
          <p:cNvPr id="4" name="日期占位符 3"/>
          <p:cNvSpPr>
            <a:spLocks noGrp="1"/>
          </p:cNvSpPr>
          <p:nvPr>
            <p:ph type="dt" sz="half" idx="10"/>
          </p:nvPr>
        </p:nvSpPr>
        <p:spPr>
          <a:xfrm>
            <a:off x="457279" y="6248400"/>
            <a:ext cx="2133971" cy="45720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3124743" y="6248400"/>
            <a:ext cx="2896103" cy="45720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6554338" y="6248400"/>
            <a:ext cx="2133971" cy="457200"/>
          </a:xfrm>
        </p:spPr>
        <p:txBody>
          <a:bodyPr/>
          <a:lstStyle>
            <a:lvl1pPr>
              <a:defRPr/>
            </a:lvl1pPr>
          </a:lstStyle>
          <a:p>
            <a:pPr>
              <a:defRPr/>
            </a:pPr>
            <a:fld id="{113F479E-A9DF-491E-808D-E3E0BD18CBD2}" type="slidenum">
              <a:rPr lang="en-US" altLang="zh-CN"/>
              <a:pPr>
                <a:defRPr/>
              </a:pPr>
              <a:t>‹#›</a:t>
            </a:fld>
            <a:endParaRPr lang="en-US" altLang="zh-CN"/>
          </a:p>
        </p:txBody>
      </p:sp>
    </p:spTree>
    <p:extLst>
      <p:ext uri="{BB962C8B-B14F-4D97-AF65-F5344CB8AC3E}">
        <p14:creationId xmlns:p14="http://schemas.microsoft.com/office/powerpoint/2010/main" val="234030672"/>
      </p:ext>
    </p:extLst>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9588"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95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859479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2331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8287"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8287"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778049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31825" y="1600200"/>
            <a:ext cx="3863975"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3865563"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160954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8287"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30738" y="1681163"/>
            <a:ext cx="388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30738" y="2505075"/>
            <a:ext cx="388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12483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799442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7224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Freeform 9"/>
          <p:cNvSpPr>
            <a:spLocks/>
          </p:cNvSpPr>
          <p:nvPr userDrawn="1"/>
        </p:nvSpPr>
        <p:spPr bwMode="auto">
          <a:xfrm>
            <a:off x="8513763" y="6224588"/>
            <a:ext cx="631825" cy="633412"/>
          </a:xfrm>
          <a:custGeom>
            <a:avLst/>
            <a:gdLst>
              <a:gd name="T0" fmla="*/ 367251914 w 1087"/>
              <a:gd name="T1" fmla="*/ 0 h 1100"/>
              <a:gd name="T2" fmla="*/ 367251914 w 1087"/>
              <a:gd name="T3" fmla="*/ 364737056 h 1100"/>
              <a:gd name="T4" fmla="*/ 0 w 1087"/>
              <a:gd name="T5" fmla="*/ 364737056 h 1100"/>
              <a:gd name="T6" fmla="*/ 367251914 w 1087"/>
              <a:gd name="T7" fmla="*/ 0 h 1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7" h="1100">
                <a:moveTo>
                  <a:pt x="1087" y="0"/>
                </a:moveTo>
                <a:lnTo>
                  <a:pt x="1087" y="1100"/>
                </a:lnTo>
                <a:lnTo>
                  <a:pt x="0" y="1100"/>
                </a:lnTo>
                <a:lnTo>
                  <a:pt x="108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 name="TextBox 4"/>
          <p:cNvSpPr txBox="1">
            <a:spLocks noChangeArrowheads="1"/>
          </p:cNvSpPr>
          <p:nvPr userDrawn="1"/>
        </p:nvSpPr>
        <p:spPr bwMode="auto">
          <a:xfrm>
            <a:off x="8778875" y="6505575"/>
            <a:ext cx="401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fld id="{E5170A38-1663-47AA-BEC5-34C09304186D}" type="slidenum">
              <a:rPr lang="zh-CN" altLang="en-US" sz="1400" smtClean="0">
                <a:solidFill>
                  <a:srgbClr val="F8F8F8"/>
                </a:solidFill>
              </a:rPr>
              <a:pPr eaLnBrk="1" hangingPunct="1">
                <a:buFont typeface="Arial" panose="020B0604020202020204" pitchFamily="34" charset="0"/>
                <a:buNone/>
                <a:defRPr/>
              </a:pPr>
              <a:t>‹#›</a:t>
            </a:fld>
            <a:endParaRPr lang="zh-CN" altLang="en-US" sz="1400">
              <a:solidFill>
                <a:srgbClr val="F8F8F8"/>
              </a:solidFill>
            </a:endParaRPr>
          </a:p>
        </p:txBody>
      </p:sp>
    </p:spTree>
    <p:extLst>
      <p:ext uri="{BB962C8B-B14F-4D97-AF65-F5344CB8AC3E}">
        <p14:creationId xmlns:p14="http://schemas.microsoft.com/office/powerpoint/2010/main" val="2899576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3073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2345999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3073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517928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166359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590550"/>
            <a:ext cx="1970088" cy="5286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31825" y="590550"/>
            <a:ext cx="5759450" cy="52863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44331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8287"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8287"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4248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31825" y="1600200"/>
            <a:ext cx="3863975"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3865563" cy="4276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50443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8287"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30738" y="1681163"/>
            <a:ext cx="388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30738" y="2505075"/>
            <a:ext cx="388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92577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4172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Freeform 9"/>
          <p:cNvSpPr>
            <a:spLocks/>
          </p:cNvSpPr>
          <p:nvPr userDrawn="1"/>
        </p:nvSpPr>
        <p:spPr bwMode="auto">
          <a:xfrm>
            <a:off x="8513763" y="6224588"/>
            <a:ext cx="631825" cy="633412"/>
          </a:xfrm>
          <a:custGeom>
            <a:avLst/>
            <a:gdLst>
              <a:gd name="T0" fmla="*/ 367251914 w 1087"/>
              <a:gd name="T1" fmla="*/ 0 h 1100"/>
              <a:gd name="T2" fmla="*/ 367251914 w 1087"/>
              <a:gd name="T3" fmla="*/ 364737056 h 1100"/>
              <a:gd name="T4" fmla="*/ 0 w 1087"/>
              <a:gd name="T5" fmla="*/ 364737056 h 1100"/>
              <a:gd name="T6" fmla="*/ 367251914 w 1087"/>
              <a:gd name="T7" fmla="*/ 0 h 1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7" h="1100">
                <a:moveTo>
                  <a:pt x="1087" y="0"/>
                </a:moveTo>
                <a:lnTo>
                  <a:pt x="1087" y="1100"/>
                </a:lnTo>
                <a:lnTo>
                  <a:pt x="0" y="1100"/>
                </a:lnTo>
                <a:lnTo>
                  <a:pt x="108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 name="TextBox 4"/>
          <p:cNvSpPr txBox="1">
            <a:spLocks noChangeArrowheads="1"/>
          </p:cNvSpPr>
          <p:nvPr userDrawn="1"/>
        </p:nvSpPr>
        <p:spPr bwMode="auto">
          <a:xfrm>
            <a:off x="8778875" y="6505575"/>
            <a:ext cx="401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fld id="{E5170A38-1663-47AA-BEC5-34C09304186D}" type="slidenum">
              <a:rPr lang="zh-CN" altLang="en-US" sz="1400" smtClean="0">
                <a:solidFill>
                  <a:srgbClr val="F8F8F8"/>
                </a:solidFill>
              </a:rPr>
              <a:pPr eaLnBrk="1" hangingPunct="1">
                <a:buFont typeface="Arial" panose="020B0604020202020204" pitchFamily="34" charset="0"/>
                <a:buNone/>
                <a:defRPr/>
              </a:pPr>
              <a:t>‹#›</a:t>
            </a:fld>
            <a:endParaRPr lang="zh-CN" altLang="en-US" sz="1400" dirty="0">
              <a:solidFill>
                <a:srgbClr val="F8F8F8"/>
              </a:solidFill>
            </a:endParaRPr>
          </a:p>
        </p:txBody>
      </p:sp>
    </p:spTree>
    <p:extLst>
      <p:ext uri="{BB962C8B-B14F-4D97-AF65-F5344CB8AC3E}">
        <p14:creationId xmlns:p14="http://schemas.microsoft.com/office/powerpoint/2010/main" val="1200277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3073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5955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3073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94112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31825" y="5905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027" name="Rectangle 3"/>
          <p:cNvSpPr>
            <a:spLocks noGrp="1" noChangeArrowheads="1"/>
          </p:cNvSpPr>
          <p:nvPr>
            <p:ph type="body" idx="1"/>
          </p:nvPr>
        </p:nvSpPr>
        <p:spPr bwMode="auto">
          <a:xfrm>
            <a:off x="631825" y="1600200"/>
            <a:ext cx="7881938"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p:txBody>
      </p:sp>
      <p:sp>
        <p:nvSpPr>
          <p:cNvPr id="4" name="Freeform 9"/>
          <p:cNvSpPr>
            <a:spLocks/>
          </p:cNvSpPr>
          <p:nvPr userDrawn="1"/>
        </p:nvSpPr>
        <p:spPr bwMode="auto">
          <a:xfrm>
            <a:off x="8513763" y="6224588"/>
            <a:ext cx="631825" cy="633412"/>
          </a:xfrm>
          <a:custGeom>
            <a:avLst/>
            <a:gdLst>
              <a:gd name="T0" fmla="*/ 367251914 w 1087"/>
              <a:gd name="T1" fmla="*/ 0 h 1100"/>
              <a:gd name="T2" fmla="*/ 367251914 w 1087"/>
              <a:gd name="T3" fmla="*/ 364737056 h 1100"/>
              <a:gd name="T4" fmla="*/ 0 w 1087"/>
              <a:gd name="T5" fmla="*/ 364737056 h 1100"/>
              <a:gd name="T6" fmla="*/ 367251914 w 1087"/>
              <a:gd name="T7" fmla="*/ 0 h 1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7" h="1100">
                <a:moveTo>
                  <a:pt x="1087" y="0"/>
                </a:moveTo>
                <a:lnTo>
                  <a:pt x="1087" y="1100"/>
                </a:lnTo>
                <a:lnTo>
                  <a:pt x="0" y="1100"/>
                </a:lnTo>
                <a:lnTo>
                  <a:pt x="108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TextBox 4"/>
          <p:cNvSpPr txBox="1">
            <a:spLocks noChangeArrowheads="1"/>
          </p:cNvSpPr>
          <p:nvPr userDrawn="1"/>
        </p:nvSpPr>
        <p:spPr bwMode="auto">
          <a:xfrm>
            <a:off x="8778875" y="6505575"/>
            <a:ext cx="401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fld id="{E5170A38-1663-47AA-BEC5-34C09304186D}" type="slidenum">
              <a:rPr lang="zh-CN" altLang="en-US" sz="1400" smtClean="0">
                <a:solidFill>
                  <a:srgbClr val="F8F8F8"/>
                </a:solidFill>
              </a:rPr>
              <a:pPr eaLnBrk="1" hangingPunct="1">
                <a:buFont typeface="Arial" panose="020B0604020202020204" pitchFamily="34" charset="0"/>
                <a:buNone/>
                <a:defRPr/>
              </a:pPr>
              <a:t>‹#›</a:t>
            </a:fld>
            <a:endParaRPr lang="zh-CN" altLang="en-US" sz="1400" dirty="0">
              <a:solidFill>
                <a:srgbClr val="F8F8F8"/>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720" r:id="rId12"/>
    <p:sldLayoutId id="2147483721" r:id="rId13"/>
  </p:sldLayoutIdLst>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31825" y="5905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3075" name="Rectangle 3"/>
          <p:cNvSpPr>
            <a:spLocks noGrp="1" noChangeArrowheads="1"/>
          </p:cNvSpPr>
          <p:nvPr>
            <p:ph type="body" idx="1"/>
          </p:nvPr>
        </p:nvSpPr>
        <p:spPr bwMode="auto">
          <a:xfrm>
            <a:off x="631825" y="1600200"/>
            <a:ext cx="7881938"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0.xml"/><Relationship Id="rId4" Type="http://schemas.openxmlformats.org/officeDocument/2006/relationships/hyperlink" Target="mailto:yuxuejun@bjut.edu.c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 Id="rId9" Type="http://schemas.openxmlformats.org/officeDocument/2006/relationships/image" Target="../media/image1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w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37.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7170"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0"/>
            <a:ext cx="7021513"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txBox="1">
            <a:spLocks noChangeArrowheads="1"/>
          </p:cNvSpPr>
          <p:nvPr/>
        </p:nvSpPr>
        <p:spPr bwMode="auto">
          <a:xfrm>
            <a:off x="323850" y="5297488"/>
            <a:ext cx="65532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b="1" dirty="0">
                <a:latin typeface="微软雅黑" panose="020B0503020204020204" pitchFamily="34" charset="-122"/>
              </a:rPr>
              <a:t>软件工程导论</a:t>
            </a:r>
          </a:p>
        </p:txBody>
      </p:sp>
      <p:cxnSp>
        <p:nvCxnSpPr>
          <p:cNvPr id="7173" name="直接连接符 44"/>
          <p:cNvCxnSpPr>
            <a:cxnSpLocks noChangeShapeType="1"/>
          </p:cNvCxnSpPr>
          <p:nvPr/>
        </p:nvCxnSpPr>
        <p:spPr bwMode="auto">
          <a:xfrm>
            <a:off x="396875" y="5297488"/>
            <a:ext cx="8748713"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74" name="矩形 45"/>
          <p:cNvSpPr>
            <a:spLocks noChangeArrowheads="1"/>
          </p:cNvSpPr>
          <p:nvPr/>
        </p:nvSpPr>
        <p:spPr bwMode="auto">
          <a:xfrm>
            <a:off x="476250" y="6076950"/>
            <a:ext cx="1041400" cy="330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7175" name="矩形 53"/>
          <p:cNvSpPr>
            <a:spLocks noChangeArrowheads="1"/>
          </p:cNvSpPr>
          <p:nvPr/>
        </p:nvSpPr>
        <p:spPr bwMode="auto">
          <a:xfrm>
            <a:off x="1547813" y="6076950"/>
            <a:ext cx="2168525" cy="330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7176" name="TextBox 17"/>
          <p:cNvSpPr txBox="1">
            <a:spLocks noChangeArrowheads="1"/>
          </p:cNvSpPr>
          <p:nvPr/>
        </p:nvSpPr>
        <p:spPr bwMode="auto">
          <a:xfrm>
            <a:off x="566738" y="5945188"/>
            <a:ext cx="22129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1800">
                <a:solidFill>
                  <a:srgbClr val="F8F8F8"/>
                </a:solidFill>
                <a:latin typeface="微软雅黑" panose="020B0503020204020204" pitchFamily="34" charset="-122"/>
              </a:rPr>
              <a:t>主讲人：   于学军</a:t>
            </a:r>
            <a:endParaRPr lang="en-US" sz="1800">
              <a:solidFill>
                <a:srgbClr val="F8F8F8"/>
              </a:solidFill>
              <a:latin typeface="微软雅黑" panose="020B0503020204020204" pitchFamily="34" charset="-122"/>
            </a:endParaRPr>
          </a:p>
        </p:txBody>
      </p:sp>
      <p:sp>
        <p:nvSpPr>
          <p:cNvPr id="7177" name="Freeform 5"/>
          <p:cNvSpPr>
            <a:spLocks/>
          </p:cNvSpPr>
          <p:nvPr/>
        </p:nvSpPr>
        <p:spPr bwMode="auto">
          <a:xfrm>
            <a:off x="0" y="628650"/>
            <a:ext cx="1404938" cy="568325"/>
          </a:xfrm>
          <a:custGeom>
            <a:avLst/>
            <a:gdLst>
              <a:gd name="T0" fmla="*/ 0 w 2998"/>
              <a:gd name="T1" fmla="*/ 0 h 1197"/>
              <a:gd name="T2" fmla="*/ 522889994 w 2998"/>
              <a:gd name="T3" fmla="*/ 0 h 1197"/>
              <a:gd name="T4" fmla="*/ 658389187 w 2998"/>
              <a:gd name="T5" fmla="*/ 269835677 h 1197"/>
              <a:gd name="T6" fmla="*/ 0 w 2998"/>
              <a:gd name="T7" fmla="*/ 269835677 h 1197"/>
              <a:gd name="T8" fmla="*/ 0 w 2998"/>
              <a:gd name="T9" fmla="*/ 0 h 11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8" h="1197">
                <a:moveTo>
                  <a:pt x="0" y="0"/>
                </a:moveTo>
                <a:lnTo>
                  <a:pt x="2381" y="0"/>
                </a:lnTo>
                <a:lnTo>
                  <a:pt x="2998" y="1197"/>
                </a:lnTo>
                <a:lnTo>
                  <a:pt x="0" y="1197"/>
                </a:lnTo>
                <a:lnTo>
                  <a:pt x="0" y="0"/>
                </a:lnTo>
                <a:close/>
              </a:path>
            </a:pathLst>
          </a:cu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8" name="TextBox 16"/>
          <p:cNvSpPr txBox="1">
            <a:spLocks noChangeArrowheads="1"/>
          </p:cNvSpPr>
          <p:nvPr/>
        </p:nvSpPr>
        <p:spPr bwMode="auto">
          <a:xfrm>
            <a:off x="4519613" y="5975350"/>
            <a:ext cx="22129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1800" dirty="0">
                <a:solidFill>
                  <a:schemeClr val="bg1"/>
                </a:solidFill>
                <a:latin typeface="微软雅黑" panose="020B0503020204020204" pitchFamily="34" charset="-122"/>
              </a:rPr>
              <a:t>2018.3-2018.7</a:t>
            </a:r>
          </a:p>
        </p:txBody>
      </p:sp>
      <p:sp>
        <p:nvSpPr>
          <p:cNvPr id="12" name="矩形 11"/>
          <p:cNvSpPr/>
          <p:nvPr/>
        </p:nvSpPr>
        <p:spPr>
          <a:xfrm>
            <a:off x="323850" y="4635392"/>
            <a:ext cx="4572000" cy="646331"/>
          </a:xfrm>
          <a:prstGeom prst="rect">
            <a:avLst/>
          </a:prstGeom>
        </p:spPr>
        <p:txBody>
          <a:bodyPr>
            <a:spAutoFit/>
          </a:bodyPr>
          <a:lstStyle/>
          <a:p>
            <a:r>
              <a:rPr lang="en-US" altLang="zh-CN" b="1" i="1" dirty="0">
                <a:solidFill>
                  <a:srgbClr val="FF0000"/>
                </a:solidFill>
                <a:latin typeface="Times" panose="02020603050405020304" pitchFamily="18" charset="0"/>
                <a:hlinkClick r:id="rId4"/>
              </a:rPr>
              <a:t>yuxuejun@bjut.edu.cn</a:t>
            </a:r>
            <a:r>
              <a:rPr lang="en-US" altLang="zh-CN" b="1" i="1" dirty="0">
                <a:solidFill>
                  <a:srgbClr val="FF0000"/>
                </a:solidFill>
                <a:latin typeface="Times" panose="02020603050405020304" pitchFamily="18" charset="0"/>
              </a:rPr>
              <a:t> </a:t>
            </a:r>
            <a:br>
              <a:rPr lang="en-US" altLang="zh-CN" b="1" i="1" dirty="0">
                <a:solidFill>
                  <a:srgbClr val="FF0000"/>
                </a:solidFill>
                <a:latin typeface="Times" panose="02020603050405020304" pitchFamily="18" charset="0"/>
              </a:rPr>
            </a:br>
            <a:r>
              <a:rPr lang="en-US" altLang="zh-CN" b="1" i="1" dirty="0">
                <a:solidFill>
                  <a:srgbClr val="FF0000"/>
                </a:solidFill>
                <a:latin typeface="Times" panose="02020603050405020304" pitchFamily="18" charset="0"/>
              </a:rPr>
              <a:t>67396598-801</a:t>
            </a:r>
            <a:endParaRPr lang="zh-CN" altLang="en-US" b="1" i="1" dirty="0">
              <a:solidFill>
                <a:srgbClr val="FF0000"/>
              </a:solidFill>
              <a:latin typeface="Times" panose="02020603050405020304" pitchFamily="18" charset="0"/>
            </a:endParaRPr>
          </a:p>
        </p:txBody>
      </p:sp>
    </p:spTree>
  </p:cSld>
  <p:clrMapOvr>
    <a:masterClrMapping/>
  </p:clrMapOvr>
  <p:transition spd="slow" advTm="6184">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1+#ppt_w/2"/>
                                          </p:val>
                                        </p:tav>
                                        <p:tav tm="100000">
                                          <p:val>
                                            <p:strVal val="#ppt_x"/>
                                          </p:val>
                                        </p:tav>
                                      </p:tavLst>
                                    </p:anim>
                                    <p:anim calcmode="lin" valueType="num">
                                      <p:cBhvr additive="base">
                                        <p:cTn id="8" dur="500" fill="hold"/>
                                        <p:tgtEl>
                                          <p:spTgt spid="717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177"/>
                                        </p:tgtEl>
                                        <p:attrNameLst>
                                          <p:attrName>style.visibility</p:attrName>
                                        </p:attrNameLst>
                                      </p:cBhvr>
                                      <p:to>
                                        <p:strVal val="visible"/>
                                      </p:to>
                                    </p:set>
                                    <p:anim calcmode="lin" valueType="num">
                                      <p:cBhvr additive="base">
                                        <p:cTn id="11" dur="500" fill="hold"/>
                                        <p:tgtEl>
                                          <p:spTgt spid="7177"/>
                                        </p:tgtEl>
                                        <p:attrNameLst>
                                          <p:attrName>ppt_x</p:attrName>
                                        </p:attrNameLst>
                                      </p:cBhvr>
                                      <p:tavLst>
                                        <p:tav tm="0">
                                          <p:val>
                                            <p:strVal val="0-#ppt_w/2"/>
                                          </p:val>
                                        </p:tav>
                                        <p:tav tm="100000">
                                          <p:val>
                                            <p:strVal val="#ppt_x"/>
                                          </p:val>
                                        </p:tav>
                                      </p:tavLst>
                                    </p:anim>
                                    <p:anim calcmode="lin" valueType="num">
                                      <p:cBhvr additive="base">
                                        <p:cTn id="12" dur="500" fill="hold"/>
                                        <p:tgtEl>
                                          <p:spTgt spid="7177"/>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2" presetClass="entr" presetSubtype="2" fill="hold" nodeType="afterEffect">
                                  <p:stCondLst>
                                    <p:cond delay="0"/>
                                  </p:stCondLst>
                                  <p:childTnLst>
                                    <p:set>
                                      <p:cBhvr>
                                        <p:cTn id="15" dur="1" fill="hold">
                                          <p:stCondLst>
                                            <p:cond delay="0"/>
                                          </p:stCondLst>
                                        </p:cTn>
                                        <p:tgtEl>
                                          <p:spTgt spid="7173"/>
                                        </p:tgtEl>
                                        <p:attrNameLst>
                                          <p:attrName>style.visibility</p:attrName>
                                        </p:attrNameLst>
                                      </p:cBhvr>
                                      <p:to>
                                        <p:strVal val="visible"/>
                                      </p:to>
                                    </p:set>
                                    <p:animEffect transition="in" filter="wipe(right)">
                                      <p:cBhvr>
                                        <p:cTn id="16" dur="2000"/>
                                        <p:tgtEl>
                                          <p:spTgt spid="7173"/>
                                        </p:tgtEl>
                                      </p:cBhvr>
                                    </p:animEffect>
                                  </p:childTnLst>
                                </p:cTn>
                              </p:par>
                            </p:childTnLst>
                          </p:cTn>
                        </p:par>
                        <p:par>
                          <p:cTn id="17" fill="hold" nodeType="afterGroup">
                            <p:stCondLst>
                              <p:cond delay="2500"/>
                            </p:stCondLst>
                            <p:childTnLst>
                              <p:par>
                                <p:cTn id="18" presetID="2" presetClass="entr" presetSubtype="2" fill="hold" grpId="0" nodeType="afterEffect">
                                  <p:stCondLst>
                                    <p:cond delay="0"/>
                                  </p:stCondLst>
                                  <p:childTnLst>
                                    <p:set>
                                      <p:cBhvr>
                                        <p:cTn id="19" dur="1" fill="hold">
                                          <p:stCondLst>
                                            <p:cond delay="0"/>
                                          </p:stCondLst>
                                        </p:cTn>
                                        <p:tgtEl>
                                          <p:spTgt spid="7171"/>
                                        </p:tgtEl>
                                        <p:attrNameLst>
                                          <p:attrName>style.visibility</p:attrName>
                                        </p:attrNameLst>
                                      </p:cBhvr>
                                      <p:to>
                                        <p:strVal val="visible"/>
                                      </p:to>
                                    </p:set>
                                    <p:anim calcmode="lin" valueType="num">
                                      <p:cBhvr additive="base">
                                        <p:cTn id="20" dur="500" fill="hold"/>
                                        <p:tgtEl>
                                          <p:spTgt spid="7171"/>
                                        </p:tgtEl>
                                        <p:attrNameLst>
                                          <p:attrName>ppt_x</p:attrName>
                                        </p:attrNameLst>
                                      </p:cBhvr>
                                      <p:tavLst>
                                        <p:tav tm="0">
                                          <p:val>
                                            <p:strVal val="1+#ppt_w/2"/>
                                          </p:val>
                                        </p:tav>
                                        <p:tav tm="100000">
                                          <p:val>
                                            <p:strVal val="#ppt_x"/>
                                          </p:val>
                                        </p:tav>
                                      </p:tavLst>
                                    </p:anim>
                                    <p:anim calcmode="lin" valueType="num">
                                      <p:cBhvr additive="base">
                                        <p:cTn id="21" dur="500" fill="hold"/>
                                        <p:tgtEl>
                                          <p:spTgt spid="7171"/>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3000"/>
                            </p:stCondLst>
                            <p:childTnLst>
                              <p:par>
                                <p:cTn id="23" presetID="22" presetClass="entr" presetSubtype="4" fill="hold" grpId="0" nodeType="afterEffect">
                                  <p:stCondLst>
                                    <p:cond delay="0"/>
                                  </p:stCondLst>
                                  <p:childTnLst>
                                    <p:set>
                                      <p:cBhvr>
                                        <p:cTn id="24" dur="1" fill="hold">
                                          <p:stCondLst>
                                            <p:cond delay="0"/>
                                          </p:stCondLst>
                                        </p:cTn>
                                        <p:tgtEl>
                                          <p:spTgt spid="7176"/>
                                        </p:tgtEl>
                                        <p:attrNameLst>
                                          <p:attrName>style.visibility</p:attrName>
                                        </p:attrNameLst>
                                      </p:cBhvr>
                                      <p:to>
                                        <p:strVal val="visible"/>
                                      </p:to>
                                    </p:set>
                                    <p:animEffect transition="in" filter="wipe(down)">
                                      <p:cBhvr>
                                        <p:cTn id="25" dur="500"/>
                                        <p:tgtEl>
                                          <p:spTgt spid="7176"/>
                                        </p:tgtEl>
                                      </p:cBhvr>
                                    </p:animEffect>
                                  </p:childTnLst>
                                </p:cTn>
                              </p:par>
                            </p:childTnLst>
                          </p:cTn>
                        </p:par>
                        <p:par>
                          <p:cTn id="26" fill="hold" nodeType="afterGroup">
                            <p:stCondLst>
                              <p:cond delay="3500"/>
                            </p:stCondLst>
                            <p:childTnLst>
                              <p:par>
                                <p:cTn id="27" presetID="2" presetClass="entr" presetSubtype="2" fill="hold" grpId="0" nodeType="afterEffect">
                                  <p:stCondLst>
                                    <p:cond delay="0"/>
                                  </p:stCondLst>
                                  <p:childTnLst>
                                    <p:set>
                                      <p:cBhvr>
                                        <p:cTn id="28" dur="1" fill="hold">
                                          <p:stCondLst>
                                            <p:cond delay="0"/>
                                          </p:stCondLst>
                                        </p:cTn>
                                        <p:tgtEl>
                                          <p:spTgt spid="7175"/>
                                        </p:tgtEl>
                                        <p:attrNameLst>
                                          <p:attrName>style.visibility</p:attrName>
                                        </p:attrNameLst>
                                      </p:cBhvr>
                                      <p:to>
                                        <p:strVal val="visible"/>
                                      </p:to>
                                    </p:set>
                                    <p:anim calcmode="lin" valueType="num">
                                      <p:cBhvr additive="base">
                                        <p:cTn id="29" dur="300" fill="hold"/>
                                        <p:tgtEl>
                                          <p:spTgt spid="7175"/>
                                        </p:tgtEl>
                                        <p:attrNameLst>
                                          <p:attrName>ppt_x</p:attrName>
                                        </p:attrNameLst>
                                      </p:cBhvr>
                                      <p:tavLst>
                                        <p:tav tm="0">
                                          <p:val>
                                            <p:strVal val="1+#ppt_w/2"/>
                                          </p:val>
                                        </p:tav>
                                        <p:tav tm="100000">
                                          <p:val>
                                            <p:strVal val="#ppt_x"/>
                                          </p:val>
                                        </p:tav>
                                      </p:tavLst>
                                    </p:anim>
                                    <p:anim calcmode="lin" valueType="num">
                                      <p:cBhvr additive="base">
                                        <p:cTn id="30" dur="300" fill="hold"/>
                                        <p:tgtEl>
                                          <p:spTgt spid="7175"/>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7174"/>
                                        </p:tgtEl>
                                        <p:attrNameLst>
                                          <p:attrName>style.visibility</p:attrName>
                                        </p:attrNameLst>
                                      </p:cBhvr>
                                      <p:to>
                                        <p:strVal val="visible"/>
                                      </p:to>
                                    </p:set>
                                    <p:anim calcmode="lin" valueType="num">
                                      <p:cBhvr additive="base">
                                        <p:cTn id="33" dur="300" fill="hold"/>
                                        <p:tgtEl>
                                          <p:spTgt spid="7174"/>
                                        </p:tgtEl>
                                        <p:attrNameLst>
                                          <p:attrName>ppt_x</p:attrName>
                                        </p:attrNameLst>
                                      </p:cBhvr>
                                      <p:tavLst>
                                        <p:tav tm="0">
                                          <p:val>
                                            <p:strVal val="0-#ppt_w/2"/>
                                          </p:val>
                                        </p:tav>
                                        <p:tav tm="100000">
                                          <p:val>
                                            <p:strVal val="#ppt_x"/>
                                          </p:val>
                                        </p:tav>
                                      </p:tavLst>
                                    </p:anim>
                                    <p:anim calcmode="lin" valueType="num">
                                      <p:cBhvr additive="base">
                                        <p:cTn id="34" dur="300" fill="hold"/>
                                        <p:tgtEl>
                                          <p:spTgt spid="7174"/>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3800"/>
                            </p:stCondLst>
                            <p:childTnLst>
                              <p:par>
                                <p:cTn id="36" presetID="22" presetClass="entr" presetSubtype="4" fill="hold" nodeType="afterEffect">
                                  <p:stCondLst>
                                    <p:cond delay="0"/>
                                  </p:stCondLst>
                                  <p:childTnLst>
                                    <p:set>
                                      <p:cBhvr>
                                        <p:cTn id="37" dur="1" fill="hold">
                                          <p:stCondLst>
                                            <p:cond delay="0"/>
                                          </p:stCondLst>
                                        </p:cTn>
                                        <p:tgtEl>
                                          <p:spTgt spid="7176">
                                            <p:txEl>
                                              <p:pRg st="0" end="0"/>
                                            </p:txEl>
                                          </p:spTgt>
                                        </p:tgtEl>
                                        <p:attrNameLst>
                                          <p:attrName>style.visibility</p:attrName>
                                        </p:attrNameLst>
                                      </p:cBhvr>
                                      <p:to>
                                        <p:strVal val="visible"/>
                                      </p:to>
                                    </p:set>
                                    <p:animEffect transition="in" filter="wipe(down)">
                                      <p:cBhvr>
                                        <p:cTn id="38" dur="500"/>
                                        <p:tgtEl>
                                          <p:spTgt spid="7176">
                                            <p:txEl>
                                              <p:pRg st="0" end="0"/>
                                            </p:txEl>
                                          </p:spTgt>
                                        </p:tgtEl>
                                      </p:cBhvr>
                                    </p:animEffect>
                                  </p:childTnLst>
                                </p:cTn>
                              </p:par>
                            </p:childTnLst>
                          </p:cTn>
                        </p:par>
                        <p:par>
                          <p:cTn id="39" fill="hold" nodeType="afterGroup">
                            <p:stCondLst>
                              <p:cond delay="4300"/>
                            </p:stCondLst>
                            <p:childTnLst>
                              <p:par>
                                <p:cTn id="40" presetID="22" presetClass="entr" presetSubtype="4" fill="hold" grpId="0" nodeType="afterEffect">
                                  <p:stCondLst>
                                    <p:cond delay="0"/>
                                  </p:stCondLst>
                                  <p:childTnLst>
                                    <p:set>
                                      <p:cBhvr>
                                        <p:cTn id="41" dur="1" fill="hold">
                                          <p:stCondLst>
                                            <p:cond delay="0"/>
                                          </p:stCondLst>
                                        </p:cTn>
                                        <p:tgtEl>
                                          <p:spTgt spid="7178"/>
                                        </p:tgtEl>
                                        <p:attrNameLst>
                                          <p:attrName>style.visibility</p:attrName>
                                        </p:attrNameLst>
                                      </p:cBhvr>
                                      <p:to>
                                        <p:strVal val="visible"/>
                                      </p:to>
                                    </p:set>
                                    <p:animEffect transition="in" filter="wipe(down)">
                                      <p:cBhvr>
                                        <p:cTn id="42" dur="500"/>
                                        <p:tgtEl>
                                          <p:spTgt spid="7178"/>
                                        </p:tgtEl>
                                      </p:cBhvr>
                                    </p:animEffect>
                                  </p:childTnLst>
                                </p:cTn>
                              </p:par>
                            </p:childTnLst>
                          </p:cTn>
                        </p:par>
                        <p:par>
                          <p:cTn id="43" fill="hold" nodeType="afterGroup">
                            <p:stCondLst>
                              <p:cond delay="4800"/>
                            </p:stCondLst>
                            <p:childTnLst>
                              <p:par>
                                <p:cTn id="44" presetID="22" presetClass="entr" presetSubtype="4" fill="hold" nodeType="afterEffect">
                                  <p:stCondLst>
                                    <p:cond delay="0"/>
                                  </p:stCondLst>
                                  <p:childTnLst>
                                    <p:set>
                                      <p:cBhvr>
                                        <p:cTn id="45" dur="1" fill="hold">
                                          <p:stCondLst>
                                            <p:cond delay="0"/>
                                          </p:stCondLst>
                                        </p:cTn>
                                        <p:tgtEl>
                                          <p:spTgt spid="7178">
                                            <p:txEl>
                                              <p:pRg st="0" end="0"/>
                                            </p:txEl>
                                          </p:spTgt>
                                        </p:tgtEl>
                                        <p:attrNameLst>
                                          <p:attrName>style.visibility</p:attrName>
                                        </p:attrNameLst>
                                      </p:cBhvr>
                                      <p:to>
                                        <p:strVal val="visible"/>
                                      </p:to>
                                    </p:set>
                                    <p:animEffect transition="in" filter="wipe(down)">
                                      <p:cBhvr>
                                        <p:cTn id="46" dur="500"/>
                                        <p:tgtEl>
                                          <p:spTgt spid="71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utoUpdateAnimBg="0"/>
      <p:bldP spid="7174" grpId="0" animBg="1" autoUpdateAnimBg="0"/>
      <p:bldP spid="7175" grpId="0" animBg="1" autoUpdateAnimBg="0"/>
      <p:bldP spid="7176" grpId="0" autoUpdateAnimBg="0"/>
      <p:bldP spid="7177" grpId="0" animBg="1"/>
      <p:bldP spid="7178"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37" name="Group 37">
            <a:extLst>
              <a:ext uri="{FF2B5EF4-FFF2-40B4-BE49-F238E27FC236}">
                <a16:creationId xmlns:a16="http://schemas.microsoft.com/office/drawing/2014/main" id="{74D1E511-FB52-46D7-971E-C1ACFEFFA604}"/>
              </a:ext>
            </a:extLst>
          </p:cNvPr>
          <p:cNvGraphicFramePr>
            <a:graphicFrameLocks noGrp="1"/>
          </p:cNvGraphicFramePr>
          <p:nvPr>
            <p:extLst>
              <p:ext uri="{D42A27DB-BD31-4B8C-83A1-F6EECF244321}">
                <p14:modId xmlns:p14="http://schemas.microsoft.com/office/powerpoint/2010/main" val="4251219906"/>
              </p:ext>
            </p:extLst>
          </p:nvPr>
        </p:nvGraphicFramePr>
        <p:xfrm>
          <a:off x="252314" y="286871"/>
          <a:ext cx="8686800" cy="6219557"/>
        </p:xfrm>
        <a:graphic>
          <a:graphicData uri="http://schemas.openxmlformats.org/drawingml/2006/table">
            <a:tbl>
              <a:tblPr/>
              <a:tblGrid>
                <a:gridCol w="2171700">
                  <a:extLst>
                    <a:ext uri="{9D8B030D-6E8A-4147-A177-3AD203B41FA5}">
                      <a16:colId xmlns:a16="http://schemas.microsoft.com/office/drawing/2014/main" val="20000"/>
                    </a:ext>
                  </a:extLst>
                </a:gridCol>
                <a:gridCol w="1628775">
                  <a:extLst>
                    <a:ext uri="{9D8B030D-6E8A-4147-A177-3AD203B41FA5}">
                      <a16:colId xmlns:a16="http://schemas.microsoft.com/office/drawing/2014/main" val="20001"/>
                    </a:ext>
                  </a:extLst>
                </a:gridCol>
                <a:gridCol w="2714625">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574675">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1" i="0" u="none" strike="noStrike" cap="none" normalizeH="0" baseline="0" dirty="0" smtClean="0">
                          <a:ln>
                            <a:noFill/>
                          </a:ln>
                          <a:solidFill>
                            <a:schemeClr val="bg1"/>
                          </a:solidFill>
                          <a:effectLst/>
                          <a:latin typeface="Verdana" pitchFamily="34" charset="0"/>
                          <a:ea typeface="微软雅黑" pitchFamily="34" charset="-122"/>
                        </a:rPr>
                        <a:t>验证示例</a:t>
                      </a:r>
                      <a:endParaRPr kumimoji="0" lang="en-US" altLang="zh-CN" sz="2400" b="1"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1" i="0" u="none" strike="noStrike" cap="none" normalizeH="0" baseline="0" dirty="0" smtClean="0">
                          <a:ln>
                            <a:noFill/>
                          </a:ln>
                          <a:solidFill>
                            <a:schemeClr val="bg1"/>
                          </a:solidFill>
                          <a:effectLst/>
                          <a:latin typeface="Verdana" pitchFamily="34" charset="0"/>
                          <a:ea typeface="微软雅黑" pitchFamily="34" charset="-122"/>
                        </a:rPr>
                        <a:t>执行人</a:t>
                      </a:r>
                      <a:endParaRPr kumimoji="0" lang="en-US" altLang="zh-CN" sz="2400" b="1"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1" i="0" u="none" strike="noStrike" cap="none" normalizeH="0" baseline="0" dirty="0" smtClean="0">
                          <a:ln>
                            <a:noFill/>
                          </a:ln>
                          <a:solidFill>
                            <a:schemeClr val="bg1"/>
                          </a:solidFill>
                          <a:effectLst/>
                          <a:latin typeface="Verdana" pitchFamily="34" charset="0"/>
                          <a:ea typeface="微软雅黑" pitchFamily="34" charset="-122"/>
                        </a:rPr>
                        <a:t>描述</a:t>
                      </a:r>
                      <a:endParaRPr kumimoji="0" lang="en-US" altLang="zh-CN" sz="2400" b="1"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1" i="0" u="none" strike="noStrike" cap="none" normalizeH="0" baseline="0" dirty="0" smtClean="0">
                          <a:ln>
                            <a:noFill/>
                          </a:ln>
                          <a:solidFill>
                            <a:schemeClr val="bg1"/>
                          </a:solidFill>
                          <a:effectLst/>
                          <a:latin typeface="Verdana" pitchFamily="34" charset="0"/>
                          <a:ea typeface="微软雅黑" pitchFamily="34" charset="-122"/>
                        </a:rPr>
                        <a:t>产生的工件</a:t>
                      </a:r>
                      <a:endParaRPr kumimoji="0" lang="en-US" altLang="zh-CN" sz="2400" b="1"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95438">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单元测试</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开发人员</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7575" rtl="0" eaLnBrk="0" fontAlgn="base" latinLnBrk="0" hangingPunct="0">
                        <a:lnSpc>
                          <a:spcPct val="100000"/>
                        </a:lnSpc>
                        <a:spcBef>
                          <a:spcPts val="250"/>
                        </a:spcBef>
                        <a:spcAft>
                          <a:spcPct val="0"/>
                        </a:spcAft>
                        <a:buClr>
                          <a:schemeClr val="accent1"/>
                        </a:buClr>
                        <a:buSzPct val="80000"/>
                        <a:buFont typeface="Arial" panose="020B0604020202020204" pitchFamily="34" charset="0"/>
                        <a:buChar char="•"/>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对程序单元进行测试</a:t>
                      </a:r>
                      <a:endParaRPr kumimoji="0" lang="en-US" altLang="zh-CN" sz="2400" b="0" i="0" u="none" strike="noStrike" cap="none" normalizeH="0" baseline="0" dirty="0" smtClean="0">
                        <a:ln>
                          <a:noFill/>
                        </a:ln>
                        <a:solidFill>
                          <a:schemeClr val="bg1"/>
                        </a:solidFill>
                        <a:effectLst/>
                        <a:latin typeface="Verdana" pitchFamily="34" charset="0"/>
                        <a:ea typeface="微软雅黑" pitchFamily="34" charset="-122"/>
                      </a:endParaRPr>
                    </a:p>
                    <a:p>
                      <a:pPr marL="342900" marR="0" lvl="0" indent="-342900" algn="l" defTabSz="917575" rtl="0" eaLnBrk="0" fontAlgn="base" latinLnBrk="0" hangingPunct="0">
                        <a:lnSpc>
                          <a:spcPct val="100000"/>
                        </a:lnSpc>
                        <a:spcBef>
                          <a:spcPts val="250"/>
                        </a:spcBef>
                        <a:spcAft>
                          <a:spcPct val="0"/>
                        </a:spcAft>
                        <a:buClr>
                          <a:schemeClr val="accent1"/>
                        </a:buClr>
                        <a:buSzPct val="80000"/>
                        <a:buFont typeface="Arial" panose="020B0604020202020204" pitchFamily="34" charset="0"/>
                        <a:buChar char="•"/>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保障软件单元质量</a:t>
                      </a:r>
                      <a:r>
                        <a:rPr kumimoji="0" lang="en-US" altLang="zh-CN" sz="2400" b="0" i="0" u="none" strike="noStrike" cap="none" normalizeH="0" baseline="0" dirty="0" smtClean="0">
                          <a:ln>
                            <a:noFill/>
                          </a:ln>
                          <a:solidFill>
                            <a:schemeClr val="bg1"/>
                          </a:solidFill>
                          <a:effectLst/>
                          <a:latin typeface="Verdana" pitchFamily="34" charset="0"/>
                          <a:ea typeface="微软雅黑" pitchFamily="34" charset="-122"/>
                        </a:rPr>
                        <a:t/>
                      </a:r>
                      <a:br>
                        <a:rPr kumimoji="0" lang="en-US" altLang="zh-CN" sz="2400" b="0" i="0" u="none" strike="noStrike" cap="none" normalizeH="0" baseline="0" dirty="0" smtClean="0">
                          <a:ln>
                            <a:noFill/>
                          </a:ln>
                          <a:solidFill>
                            <a:schemeClr val="bg1"/>
                          </a:solidFill>
                          <a:effectLst/>
                          <a:latin typeface="Verdana" pitchFamily="34" charset="0"/>
                          <a:ea typeface="微软雅黑" pitchFamily="34" charset="-122"/>
                        </a:rPr>
                      </a:b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Char char=""/>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软件模块，构件</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99297">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集成测试</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开发人员</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Char char=""/>
                        <a:tabLst/>
                      </a:pPr>
                      <a:r>
                        <a:rPr kumimoji="0" lang="en-US" altLang="zh-CN" sz="2400" b="0" i="0" u="none" strike="noStrike" cap="none" normalizeH="0" baseline="0" dirty="0">
                          <a:ln>
                            <a:noFill/>
                          </a:ln>
                          <a:solidFill>
                            <a:schemeClr val="bg1"/>
                          </a:solidFill>
                          <a:effectLst/>
                          <a:latin typeface="Verdana" pitchFamily="34" charset="0"/>
                          <a:ea typeface="微软雅黑" pitchFamily="34" charset="-122"/>
                        </a:rPr>
                        <a:t> </a:t>
                      </a: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对相关联的模块进行测试</a:t>
                      </a:r>
                      <a:endParaRPr kumimoji="0" lang="en-US" altLang="zh-CN" sz="2400" b="0" i="0" u="none" strike="noStrike" cap="none" normalizeH="0" baseline="0" dirty="0" smtClean="0">
                        <a:ln>
                          <a:noFill/>
                        </a:ln>
                        <a:solidFill>
                          <a:schemeClr val="bg1"/>
                        </a:solidFill>
                        <a:effectLst/>
                        <a:latin typeface="Verdana" pitchFamily="34" charset="0"/>
                        <a:ea typeface="微软雅黑" pitchFamily="34" charset="-122"/>
                      </a:endParaRPr>
                    </a:p>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Char char=""/>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保证模块之间的数据传递正确</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Char char=""/>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模块，子系统</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8525">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系统测试</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开发人员及用户</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包括功能测试和结构测试</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整个软件系统</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98525">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验收测试</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用户</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对系统和相关子系统进行用户级别的测试</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软件系统</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00434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532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软件测试过程</a:t>
            </a:r>
            <a:endParaRPr lang="zh-CN" altLang="en-US" sz="2400" dirty="0">
              <a:latin typeface="微软雅黑" panose="020B0503020204020204" pitchFamily="34" charset="-122"/>
            </a:endParaRPr>
          </a:p>
        </p:txBody>
      </p:sp>
      <p:sp>
        <p:nvSpPr>
          <p:cNvPr id="3"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4"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flipV="1">
            <a:off x="612776" y="615950"/>
            <a:ext cx="6927299" cy="4763"/>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 name="Group 4"/>
          <p:cNvGrpSpPr>
            <a:grpSpLocks noChangeAspect="1"/>
          </p:cNvGrpSpPr>
          <p:nvPr/>
        </p:nvGrpSpPr>
        <p:grpSpPr bwMode="auto">
          <a:xfrm>
            <a:off x="188913" y="1341438"/>
            <a:ext cx="8405812" cy="2951162"/>
            <a:chOff x="119" y="845"/>
            <a:chExt cx="5295" cy="1859"/>
          </a:xfrm>
        </p:grpSpPr>
        <p:sp>
          <p:nvSpPr>
            <p:cNvPr id="7" name="AutoShape 3"/>
            <p:cNvSpPr>
              <a:spLocks noChangeAspect="1" noChangeArrowheads="1" noTextEdit="1"/>
            </p:cNvSpPr>
            <p:nvPr/>
          </p:nvSpPr>
          <p:spPr bwMode="auto">
            <a:xfrm>
              <a:off x="119" y="845"/>
              <a:ext cx="5295" cy="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Rectangle 5"/>
            <p:cNvSpPr>
              <a:spLocks noChangeArrowheads="1"/>
            </p:cNvSpPr>
            <p:nvPr/>
          </p:nvSpPr>
          <p:spPr bwMode="auto">
            <a:xfrm>
              <a:off x="119" y="845"/>
              <a:ext cx="5295" cy="1859"/>
            </a:xfrm>
            <a:prstGeom prst="rect">
              <a:avLst/>
            </a:prstGeom>
            <a:noFill/>
            <a:ln w="0">
              <a:solidFill>
                <a:srgbClr val="FFFFF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6"/>
            <p:cNvSpPr>
              <a:spLocks noChangeArrowheads="1"/>
            </p:cNvSpPr>
            <p:nvPr/>
          </p:nvSpPr>
          <p:spPr bwMode="auto">
            <a:xfrm>
              <a:off x="275" y="2386"/>
              <a:ext cx="625" cy="300"/>
            </a:xfrm>
            <a:prstGeom prst="ellipse">
              <a:avLst/>
            </a:prstGeom>
            <a:solidFill>
              <a:srgbClr val="00AFE9"/>
            </a:solidFill>
            <a:ln w="19050">
              <a:solidFill>
                <a:srgbClr val="00AFE9"/>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AutoShape 7"/>
            <p:cNvSpPr>
              <a:spLocks noChangeArrowheads="1"/>
            </p:cNvSpPr>
            <p:nvPr/>
          </p:nvSpPr>
          <p:spPr bwMode="auto">
            <a:xfrm>
              <a:off x="1293" y="895"/>
              <a:ext cx="849" cy="312"/>
            </a:xfrm>
            <a:prstGeom prst="roundRect">
              <a:avLst>
                <a:gd name="adj" fmla="val 50000"/>
              </a:avLst>
            </a:pr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8"/>
            <p:cNvSpPr>
              <a:spLocks noChangeArrowheads="1"/>
            </p:cNvSpPr>
            <p:nvPr/>
          </p:nvSpPr>
          <p:spPr bwMode="auto">
            <a:xfrm>
              <a:off x="1299" y="901"/>
              <a:ext cx="850" cy="312"/>
            </a:xfrm>
            <a:prstGeom prst="roundRect">
              <a:avLst>
                <a:gd name="adj" fmla="val 50000"/>
              </a:avLst>
            </a:prstGeom>
            <a:noFill/>
            <a:ln w="19050">
              <a:solidFill>
                <a:srgbClr val="00AFE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9"/>
            <p:cNvSpPr>
              <a:spLocks noChangeArrowheads="1"/>
            </p:cNvSpPr>
            <p:nvPr/>
          </p:nvSpPr>
          <p:spPr bwMode="auto">
            <a:xfrm>
              <a:off x="2429" y="895"/>
              <a:ext cx="850" cy="312"/>
            </a:xfrm>
            <a:prstGeom prst="roundRect">
              <a:avLst>
                <a:gd name="adj" fmla="val 50000"/>
              </a:avLst>
            </a:pr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0"/>
            <p:cNvSpPr>
              <a:spLocks noChangeArrowheads="1"/>
            </p:cNvSpPr>
            <p:nvPr/>
          </p:nvSpPr>
          <p:spPr bwMode="auto">
            <a:xfrm>
              <a:off x="2435" y="901"/>
              <a:ext cx="850" cy="312"/>
            </a:xfrm>
            <a:prstGeom prst="roundRect">
              <a:avLst>
                <a:gd name="adj" fmla="val 50000"/>
              </a:avLst>
            </a:prstGeom>
            <a:noFill/>
            <a:ln w="19050">
              <a:solidFill>
                <a:srgbClr val="00AFE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11"/>
            <p:cNvSpPr>
              <a:spLocks noChangeArrowheads="1"/>
            </p:cNvSpPr>
            <p:nvPr/>
          </p:nvSpPr>
          <p:spPr bwMode="auto">
            <a:xfrm>
              <a:off x="3566" y="895"/>
              <a:ext cx="849" cy="312"/>
            </a:xfrm>
            <a:prstGeom prst="roundRect">
              <a:avLst>
                <a:gd name="adj" fmla="val 50000"/>
              </a:avLst>
            </a:pr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AutoShape 12"/>
            <p:cNvSpPr>
              <a:spLocks noChangeArrowheads="1"/>
            </p:cNvSpPr>
            <p:nvPr/>
          </p:nvSpPr>
          <p:spPr bwMode="auto">
            <a:xfrm>
              <a:off x="3572" y="901"/>
              <a:ext cx="849" cy="312"/>
            </a:xfrm>
            <a:prstGeom prst="roundRect">
              <a:avLst>
                <a:gd name="adj" fmla="val 50000"/>
              </a:avLst>
            </a:prstGeom>
            <a:noFill/>
            <a:ln w="19050">
              <a:solidFill>
                <a:srgbClr val="00AFE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utoShape 13"/>
            <p:cNvSpPr>
              <a:spLocks noChangeArrowheads="1"/>
            </p:cNvSpPr>
            <p:nvPr/>
          </p:nvSpPr>
          <p:spPr bwMode="auto">
            <a:xfrm>
              <a:off x="4552" y="1556"/>
              <a:ext cx="850" cy="462"/>
            </a:xfrm>
            <a:prstGeom prst="roundRect">
              <a:avLst>
                <a:gd name="adj" fmla="val 45944"/>
              </a:avLst>
            </a:pr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14"/>
            <p:cNvSpPr>
              <a:spLocks noChangeArrowheads="1"/>
            </p:cNvSpPr>
            <p:nvPr/>
          </p:nvSpPr>
          <p:spPr bwMode="auto">
            <a:xfrm>
              <a:off x="4558" y="1562"/>
              <a:ext cx="850" cy="462"/>
            </a:xfrm>
            <a:prstGeom prst="roundRect">
              <a:avLst>
                <a:gd name="adj" fmla="val 44736"/>
              </a:avLst>
            </a:prstGeom>
            <a:noFill/>
            <a:ln w="19050">
              <a:solidFill>
                <a:srgbClr val="00AFE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5"/>
            <p:cNvSpPr>
              <a:spLocks noChangeArrowheads="1"/>
            </p:cNvSpPr>
            <p:nvPr/>
          </p:nvSpPr>
          <p:spPr bwMode="auto">
            <a:xfrm>
              <a:off x="2991" y="1556"/>
              <a:ext cx="849" cy="462"/>
            </a:xfrm>
            <a:prstGeom prst="rect">
              <a:avLst/>
            </a:prstGeom>
            <a:solidFill>
              <a:srgbClr val="00AF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16"/>
            <p:cNvSpPr>
              <a:spLocks noChangeArrowheads="1"/>
            </p:cNvSpPr>
            <p:nvPr/>
          </p:nvSpPr>
          <p:spPr bwMode="auto">
            <a:xfrm>
              <a:off x="2997" y="1562"/>
              <a:ext cx="850" cy="462"/>
            </a:xfrm>
            <a:prstGeom prst="rect">
              <a:avLst/>
            </a:prstGeom>
            <a:noFill/>
            <a:ln w="19050">
              <a:solidFill>
                <a:srgbClr val="00AFE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17"/>
            <p:cNvSpPr>
              <a:spLocks noChangeArrowheads="1"/>
            </p:cNvSpPr>
            <p:nvPr/>
          </p:nvSpPr>
          <p:spPr bwMode="auto">
            <a:xfrm>
              <a:off x="1855" y="1556"/>
              <a:ext cx="862" cy="462"/>
            </a:xfrm>
            <a:prstGeom prst="rect">
              <a:avLst/>
            </a:prstGeom>
            <a:solidFill>
              <a:srgbClr val="00AF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18"/>
            <p:cNvSpPr>
              <a:spLocks noChangeArrowheads="1"/>
            </p:cNvSpPr>
            <p:nvPr/>
          </p:nvSpPr>
          <p:spPr bwMode="auto">
            <a:xfrm>
              <a:off x="1861" y="1562"/>
              <a:ext cx="862" cy="462"/>
            </a:xfrm>
            <a:prstGeom prst="rect">
              <a:avLst/>
            </a:prstGeom>
            <a:noFill/>
            <a:ln w="19050">
              <a:solidFill>
                <a:srgbClr val="00AFE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9"/>
            <p:cNvSpPr>
              <a:spLocks noChangeArrowheads="1"/>
            </p:cNvSpPr>
            <p:nvPr/>
          </p:nvSpPr>
          <p:spPr bwMode="auto">
            <a:xfrm>
              <a:off x="731" y="1556"/>
              <a:ext cx="849" cy="462"/>
            </a:xfrm>
            <a:prstGeom prst="rect">
              <a:avLst/>
            </a:prstGeom>
            <a:solidFill>
              <a:srgbClr val="00AF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Rectangle 20"/>
            <p:cNvSpPr>
              <a:spLocks noChangeArrowheads="1"/>
            </p:cNvSpPr>
            <p:nvPr/>
          </p:nvSpPr>
          <p:spPr bwMode="auto">
            <a:xfrm>
              <a:off x="737" y="1562"/>
              <a:ext cx="850" cy="462"/>
            </a:xfrm>
            <a:prstGeom prst="rect">
              <a:avLst/>
            </a:prstGeom>
            <a:noFill/>
            <a:ln w="19050">
              <a:solidFill>
                <a:srgbClr val="00AFE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21"/>
            <p:cNvSpPr>
              <a:spLocks noChangeArrowheads="1"/>
            </p:cNvSpPr>
            <p:nvPr/>
          </p:nvSpPr>
          <p:spPr bwMode="auto">
            <a:xfrm>
              <a:off x="1293" y="2380"/>
              <a:ext cx="849" cy="312"/>
            </a:xfrm>
            <a:prstGeom prst="roundRect">
              <a:avLst>
                <a:gd name="adj" fmla="val 50000"/>
              </a:avLst>
            </a:pr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22"/>
            <p:cNvSpPr>
              <a:spLocks noChangeArrowheads="1"/>
            </p:cNvSpPr>
            <p:nvPr/>
          </p:nvSpPr>
          <p:spPr bwMode="auto">
            <a:xfrm>
              <a:off x="1299" y="2386"/>
              <a:ext cx="850" cy="312"/>
            </a:xfrm>
            <a:prstGeom prst="roundRect">
              <a:avLst>
                <a:gd name="adj" fmla="val 50000"/>
              </a:avLst>
            </a:prstGeom>
            <a:noFill/>
            <a:ln w="19050">
              <a:solidFill>
                <a:srgbClr val="00AFE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AutoShape 23"/>
            <p:cNvSpPr>
              <a:spLocks noChangeArrowheads="1"/>
            </p:cNvSpPr>
            <p:nvPr/>
          </p:nvSpPr>
          <p:spPr bwMode="auto">
            <a:xfrm>
              <a:off x="2429" y="2380"/>
              <a:ext cx="850" cy="312"/>
            </a:xfrm>
            <a:prstGeom prst="roundRect">
              <a:avLst>
                <a:gd name="adj" fmla="val 50000"/>
              </a:avLst>
            </a:pr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AutoShape 24"/>
            <p:cNvSpPr>
              <a:spLocks noChangeArrowheads="1"/>
            </p:cNvSpPr>
            <p:nvPr/>
          </p:nvSpPr>
          <p:spPr bwMode="auto">
            <a:xfrm>
              <a:off x="2435" y="2386"/>
              <a:ext cx="850" cy="312"/>
            </a:xfrm>
            <a:prstGeom prst="roundRect">
              <a:avLst>
                <a:gd name="adj" fmla="val 50000"/>
              </a:avLst>
            </a:prstGeom>
            <a:noFill/>
            <a:ln w="19050">
              <a:solidFill>
                <a:srgbClr val="00AFE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AutoShape 25"/>
            <p:cNvSpPr>
              <a:spLocks noChangeArrowheads="1"/>
            </p:cNvSpPr>
            <p:nvPr/>
          </p:nvSpPr>
          <p:spPr bwMode="auto">
            <a:xfrm>
              <a:off x="3566" y="2380"/>
              <a:ext cx="849" cy="312"/>
            </a:xfrm>
            <a:prstGeom prst="roundRect">
              <a:avLst>
                <a:gd name="adj" fmla="val 50000"/>
              </a:avLst>
            </a:pr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AutoShape 26"/>
            <p:cNvSpPr>
              <a:spLocks noChangeArrowheads="1"/>
            </p:cNvSpPr>
            <p:nvPr/>
          </p:nvSpPr>
          <p:spPr bwMode="auto">
            <a:xfrm>
              <a:off x="3572" y="2386"/>
              <a:ext cx="849" cy="312"/>
            </a:xfrm>
            <a:prstGeom prst="roundRect">
              <a:avLst>
                <a:gd name="adj" fmla="val 50000"/>
              </a:avLst>
            </a:prstGeom>
            <a:noFill/>
            <a:ln w="19050">
              <a:solidFill>
                <a:srgbClr val="00AFE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AutoShape 27"/>
            <p:cNvSpPr>
              <a:spLocks noChangeArrowheads="1"/>
            </p:cNvSpPr>
            <p:nvPr/>
          </p:nvSpPr>
          <p:spPr bwMode="auto">
            <a:xfrm>
              <a:off x="156" y="895"/>
              <a:ext cx="850" cy="312"/>
            </a:xfrm>
            <a:prstGeom prst="roundRect">
              <a:avLst>
                <a:gd name="adj" fmla="val 50000"/>
              </a:avLst>
            </a:prstGeom>
            <a:solidFill>
              <a:srgbClr val="00AF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AutoShape 28"/>
            <p:cNvSpPr>
              <a:spLocks noChangeArrowheads="1"/>
            </p:cNvSpPr>
            <p:nvPr/>
          </p:nvSpPr>
          <p:spPr bwMode="auto">
            <a:xfrm>
              <a:off x="162" y="901"/>
              <a:ext cx="850" cy="312"/>
            </a:xfrm>
            <a:prstGeom prst="roundRect">
              <a:avLst>
                <a:gd name="adj" fmla="val 50000"/>
              </a:avLst>
            </a:prstGeom>
            <a:noFill/>
            <a:ln w="19050">
              <a:solidFill>
                <a:srgbClr val="00AFE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Line 29"/>
            <p:cNvSpPr>
              <a:spLocks noChangeShapeType="1"/>
            </p:cNvSpPr>
            <p:nvPr/>
          </p:nvSpPr>
          <p:spPr bwMode="auto">
            <a:xfrm flipH="1">
              <a:off x="4340" y="1756"/>
              <a:ext cx="599" cy="57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26"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5" y="2305"/>
              <a:ext cx="62"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Freeform 31"/>
            <p:cNvSpPr>
              <a:spLocks/>
            </p:cNvSpPr>
            <p:nvPr/>
          </p:nvSpPr>
          <p:spPr bwMode="auto">
            <a:xfrm>
              <a:off x="4303" y="2280"/>
              <a:ext cx="74" cy="75"/>
            </a:xfrm>
            <a:custGeom>
              <a:avLst/>
              <a:gdLst>
                <a:gd name="T0" fmla="*/ 0 w 74"/>
                <a:gd name="T1" fmla="*/ 75 h 75"/>
                <a:gd name="T2" fmla="*/ 74 w 74"/>
                <a:gd name="T3" fmla="*/ 37 h 75"/>
                <a:gd name="T4" fmla="*/ 50 w 74"/>
                <a:gd name="T5" fmla="*/ 25 h 75"/>
                <a:gd name="T6" fmla="*/ 50 w 74"/>
                <a:gd name="T7" fmla="*/ 0 h 75"/>
                <a:gd name="T8" fmla="*/ 0 w 74"/>
                <a:gd name="T9" fmla="*/ 75 h 75"/>
              </a:gdLst>
              <a:ahLst/>
              <a:cxnLst>
                <a:cxn ang="0">
                  <a:pos x="T0" y="T1"/>
                </a:cxn>
                <a:cxn ang="0">
                  <a:pos x="T2" y="T3"/>
                </a:cxn>
                <a:cxn ang="0">
                  <a:pos x="T4" y="T5"/>
                </a:cxn>
                <a:cxn ang="0">
                  <a:pos x="T6" y="T7"/>
                </a:cxn>
                <a:cxn ang="0">
                  <a:pos x="T8" y="T9"/>
                </a:cxn>
              </a:cxnLst>
              <a:rect l="0" t="0" r="r" b="b"/>
              <a:pathLst>
                <a:path w="74" h="75">
                  <a:moveTo>
                    <a:pt x="0" y="75"/>
                  </a:moveTo>
                  <a:lnTo>
                    <a:pt x="74" y="37"/>
                  </a:lnTo>
                  <a:lnTo>
                    <a:pt x="50" y="25"/>
                  </a:lnTo>
                  <a:lnTo>
                    <a:pt x="50" y="0"/>
                  </a:lnTo>
                  <a:lnTo>
                    <a:pt x="0" y="75"/>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Line 32"/>
            <p:cNvSpPr>
              <a:spLocks noChangeShapeType="1"/>
            </p:cNvSpPr>
            <p:nvPr/>
          </p:nvSpPr>
          <p:spPr bwMode="auto">
            <a:xfrm>
              <a:off x="3953" y="1007"/>
              <a:ext cx="574" cy="549"/>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29"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0" y="1531"/>
              <a:ext cx="62"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Freeform 34"/>
            <p:cNvSpPr>
              <a:spLocks/>
            </p:cNvSpPr>
            <p:nvPr/>
          </p:nvSpPr>
          <p:spPr bwMode="auto">
            <a:xfrm>
              <a:off x="4490" y="1519"/>
              <a:ext cx="62" cy="62"/>
            </a:xfrm>
            <a:custGeom>
              <a:avLst/>
              <a:gdLst>
                <a:gd name="T0" fmla="*/ 62 w 62"/>
                <a:gd name="T1" fmla="*/ 62 h 62"/>
                <a:gd name="T2" fmla="*/ 25 w 62"/>
                <a:gd name="T3" fmla="*/ 0 h 62"/>
                <a:gd name="T4" fmla="*/ 25 w 62"/>
                <a:gd name="T5" fmla="*/ 25 h 62"/>
                <a:gd name="T6" fmla="*/ 0 w 62"/>
                <a:gd name="T7" fmla="*/ 25 h 62"/>
                <a:gd name="T8" fmla="*/ 62 w 62"/>
                <a:gd name="T9" fmla="*/ 62 h 62"/>
              </a:gdLst>
              <a:ahLst/>
              <a:cxnLst>
                <a:cxn ang="0">
                  <a:pos x="T0" y="T1"/>
                </a:cxn>
                <a:cxn ang="0">
                  <a:pos x="T2" y="T3"/>
                </a:cxn>
                <a:cxn ang="0">
                  <a:pos x="T4" y="T5"/>
                </a:cxn>
                <a:cxn ang="0">
                  <a:pos x="T6" y="T7"/>
                </a:cxn>
                <a:cxn ang="0">
                  <a:pos x="T8" y="T9"/>
                </a:cxn>
              </a:cxnLst>
              <a:rect l="0" t="0" r="r" b="b"/>
              <a:pathLst>
                <a:path w="62" h="62">
                  <a:moveTo>
                    <a:pt x="62" y="62"/>
                  </a:moveTo>
                  <a:lnTo>
                    <a:pt x="25" y="0"/>
                  </a:lnTo>
                  <a:lnTo>
                    <a:pt x="25" y="25"/>
                  </a:lnTo>
                  <a:lnTo>
                    <a:pt x="0" y="25"/>
                  </a:lnTo>
                  <a:lnTo>
                    <a:pt x="62" y="62"/>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Line 35"/>
            <p:cNvSpPr>
              <a:spLocks noChangeShapeType="1"/>
            </p:cNvSpPr>
            <p:nvPr/>
          </p:nvSpPr>
          <p:spPr bwMode="auto">
            <a:xfrm>
              <a:off x="1430" y="1980"/>
              <a:ext cx="0" cy="31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32"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8" y="2255"/>
              <a:ext cx="37"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Freeform 37"/>
            <p:cNvSpPr>
              <a:spLocks/>
            </p:cNvSpPr>
            <p:nvPr/>
          </p:nvSpPr>
          <p:spPr bwMode="auto">
            <a:xfrm>
              <a:off x="1418" y="2242"/>
              <a:ext cx="37" cy="75"/>
            </a:xfrm>
            <a:custGeom>
              <a:avLst/>
              <a:gdLst>
                <a:gd name="T0" fmla="*/ 12 w 37"/>
                <a:gd name="T1" fmla="*/ 75 h 75"/>
                <a:gd name="T2" fmla="*/ 37 w 37"/>
                <a:gd name="T3" fmla="*/ 0 h 75"/>
                <a:gd name="T4" fmla="*/ 12 w 37"/>
                <a:gd name="T5" fmla="*/ 13 h 75"/>
                <a:gd name="T6" fmla="*/ 0 w 37"/>
                <a:gd name="T7" fmla="*/ 0 h 75"/>
                <a:gd name="T8" fmla="*/ 12 w 37"/>
                <a:gd name="T9" fmla="*/ 75 h 75"/>
              </a:gdLst>
              <a:ahLst/>
              <a:cxnLst>
                <a:cxn ang="0">
                  <a:pos x="T0" y="T1"/>
                </a:cxn>
                <a:cxn ang="0">
                  <a:pos x="T2" y="T3"/>
                </a:cxn>
                <a:cxn ang="0">
                  <a:pos x="T4" y="T5"/>
                </a:cxn>
                <a:cxn ang="0">
                  <a:pos x="T6" y="T7"/>
                </a:cxn>
                <a:cxn ang="0">
                  <a:pos x="T8" y="T9"/>
                </a:cxn>
              </a:cxnLst>
              <a:rect l="0" t="0" r="r" b="b"/>
              <a:pathLst>
                <a:path w="37" h="75">
                  <a:moveTo>
                    <a:pt x="12" y="75"/>
                  </a:moveTo>
                  <a:lnTo>
                    <a:pt x="37" y="0"/>
                  </a:lnTo>
                  <a:lnTo>
                    <a:pt x="12" y="13"/>
                  </a:lnTo>
                  <a:lnTo>
                    <a:pt x="0" y="0"/>
                  </a:lnTo>
                  <a:lnTo>
                    <a:pt x="12" y="75"/>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Line 38"/>
            <p:cNvSpPr>
              <a:spLocks noChangeShapeType="1"/>
            </p:cNvSpPr>
            <p:nvPr/>
          </p:nvSpPr>
          <p:spPr bwMode="auto">
            <a:xfrm>
              <a:off x="2567" y="1980"/>
              <a:ext cx="0" cy="31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35"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4" y="2255"/>
              <a:ext cx="38"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Freeform 40"/>
            <p:cNvSpPr>
              <a:spLocks/>
            </p:cNvSpPr>
            <p:nvPr/>
          </p:nvSpPr>
          <p:spPr bwMode="auto">
            <a:xfrm>
              <a:off x="2542" y="2242"/>
              <a:ext cx="50" cy="75"/>
            </a:xfrm>
            <a:custGeom>
              <a:avLst/>
              <a:gdLst>
                <a:gd name="T0" fmla="*/ 25 w 50"/>
                <a:gd name="T1" fmla="*/ 75 h 75"/>
                <a:gd name="T2" fmla="*/ 50 w 50"/>
                <a:gd name="T3" fmla="*/ 0 h 75"/>
                <a:gd name="T4" fmla="*/ 25 w 50"/>
                <a:gd name="T5" fmla="*/ 13 h 75"/>
                <a:gd name="T6" fmla="*/ 0 w 50"/>
                <a:gd name="T7" fmla="*/ 0 h 75"/>
                <a:gd name="T8" fmla="*/ 25 w 50"/>
                <a:gd name="T9" fmla="*/ 75 h 75"/>
              </a:gdLst>
              <a:ahLst/>
              <a:cxnLst>
                <a:cxn ang="0">
                  <a:pos x="T0" y="T1"/>
                </a:cxn>
                <a:cxn ang="0">
                  <a:pos x="T2" y="T3"/>
                </a:cxn>
                <a:cxn ang="0">
                  <a:pos x="T4" y="T5"/>
                </a:cxn>
                <a:cxn ang="0">
                  <a:pos x="T6" y="T7"/>
                </a:cxn>
                <a:cxn ang="0">
                  <a:pos x="T8" y="T9"/>
                </a:cxn>
              </a:cxnLst>
              <a:rect l="0" t="0" r="r" b="b"/>
              <a:pathLst>
                <a:path w="50" h="75">
                  <a:moveTo>
                    <a:pt x="25" y="75"/>
                  </a:moveTo>
                  <a:lnTo>
                    <a:pt x="50" y="0"/>
                  </a:lnTo>
                  <a:lnTo>
                    <a:pt x="25" y="13"/>
                  </a:lnTo>
                  <a:lnTo>
                    <a:pt x="0" y="0"/>
                  </a:lnTo>
                  <a:lnTo>
                    <a:pt x="25" y="75"/>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Line 41"/>
            <p:cNvSpPr>
              <a:spLocks noChangeShapeType="1"/>
            </p:cNvSpPr>
            <p:nvPr/>
          </p:nvSpPr>
          <p:spPr bwMode="auto">
            <a:xfrm>
              <a:off x="3703" y="1980"/>
              <a:ext cx="0" cy="31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38" name="Picture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1" y="2255"/>
              <a:ext cx="37"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43"/>
            <p:cNvSpPr>
              <a:spLocks/>
            </p:cNvSpPr>
            <p:nvPr/>
          </p:nvSpPr>
          <p:spPr bwMode="auto">
            <a:xfrm>
              <a:off x="3678" y="2242"/>
              <a:ext cx="50" cy="75"/>
            </a:xfrm>
            <a:custGeom>
              <a:avLst/>
              <a:gdLst>
                <a:gd name="T0" fmla="*/ 25 w 50"/>
                <a:gd name="T1" fmla="*/ 75 h 75"/>
                <a:gd name="T2" fmla="*/ 50 w 50"/>
                <a:gd name="T3" fmla="*/ 0 h 75"/>
                <a:gd name="T4" fmla="*/ 25 w 50"/>
                <a:gd name="T5" fmla="*/ 13 h 75"/>
                <a:gd name="T6" fmla="*/ 0 w 50"/>
                <a:gd name="T7" fmla="*/ 0 h 75"/>
                <a:gd name="T8" fmla="*/ 25 w 50"/>
                <a:gd name="T9" fmla="*/ 75 h 75"/>
              </a:gdLst>
              <a:ahLst/>
              <a:cxnLst>
                <a:cxn ang="0">
                  <a:pos x="T0" y="T1"/>
                </a:cxn>
                <a:cxn ang="0">
                  <a:pos x="T2" y="T3"/>
                </a:cxn>
                <a:cxn ang="0">
                  <a:pos x="T4" y="T5"/>
                </a:cxn>
                <a:cxn ang="0">
                  <a:pos x="T6" y="T7"/>
                </a:cxn>
                <a:cxn ang="0">
                  <a:pos x="T8" y="T9"/>
                </a:cxn>
              </a:cxnLst>
              <a:rect l="0" t="0" r="r" b="b"/>
              <a:pathLst>
                <a:path w="50" h="75">
                  <a:moveTo>
                    <a:pt x="25" y="75"/>
                  </a:moveTo>
                  <a:lnTo>
                    <a:pt x="50" y="0"/>
                  </a:lnTo>
                  <a:lnTo>
                    <a:pt x="25" y="13"/>
                  </a:lnTo>
                  <a:lnTo>
                    <a:pt x="0" y="0"/>
                  </a:lnTo>
                  <a:lnTo>
                    <a:pt x="25" y="75"/>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Line 44"/>
            <p:cNvSpPr>
              <a:spLocks noChangeShapeType="1"/>
            </p:cNvSpPr>
            <p:nvPr/>
          </p:nvSpPr>
          <p:spPr bwMode="auto">
            <a:xfrm>
              <a:off x="981" y="1007"/>
              <a:ext cx="224"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41"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0" y="1007"/>
              <a:ext cx="63" cy="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Freeform 46"/>
            <p:cNvSpPr>
              <a:spLocks/>
            </p:cNvSpPr>
            <p:nvPr/>
          </p:nvSpPr>
          <p:spPr bwMode="auto">
            <a:xfrm>
              <a:off x="1168" y="995"/>
              <a:ext cx="75" cy="37"/>
            </a:xfrm>
            <a:custGeom>
              <a:avLst/>
              <a:gdLst>
                <a:gd name="T0" fmla="*/ 75 w 75"/>
                <a:gd name="T1" fmla="*/ 25 h 37"/>
                <a:gd name="T2" fmla="*/ 0 w 75"/>
                <a:gd name="T3" fmla="*/ 0 h 37"/>
                <a:gd name="T4" fmla="*/ 12 w 75"/>
                <a:gd name="T5" fmla="*/ 25 h 37"/>
                <a:gd name="T6" fmla="*/ 0 w 75"/>
                <a:gd name="T7" fmla="*/ 37 h 37"/>
                <a:gd name="T8" fmla="*/ 75 w 75"/>
                <a:gd name="T9" fmla="*/ 25 h 37"/>
              </a:gdLst>
              <a:ahLst/>
              <a:cxnLst>
                <a:cxn ang="0">
                  <a:pos x="T0" y="T1"/>
                </a:cxn>
                <a:cxn ang="0">
                  <a:pos x="T2" y="T3"/>
                </a:cxn>
                <a:cxn ang="0">
                  <a:pos x="T4" y="T5"/>
                </a:cxn>
                <a:cxn ang="0">
                  <a:pos x="T6" y="T7"/>
                </a:cxn>
                <a:cxn ang="0">
                  <a:pos x="T8" y="T9"/>
                </a:cxn>
              </a:cxnLst>
              <a:rect l="0" t="0" r="r" b="b"/>
              <a:pathLst>
                <a:path w="75" h="37">
                  <a:moveTo>
                    <a:pt x="75" y="25"/>
                  </a:moveTo>
                  <a:lnTo>
                    <a:pt x="0" y="0"/>
                  </a:lnTo>
                  <a:lnTo>
                    <a:pt x="12" y="25"/>
                  </a:lnTo>
                  <a:lnTo>
                    <a:pt x="0" y="37"/>
                  </a:lnTo>
                  <a:lnTo>
                    <a:pt x="75" y="25"/>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Line 47"/>
            <p:cNvSpPr>
              <a:spLocks noChangeShapeType="1"/>
            </p:cNvSpPr>
            <p:nvPr/>
          </p:nvSpPr>
          <p:spPr bwMode="auto">
            <a:xfrm>
              <a:off x="2105" y="1007"/>
              <a:ext cx="237"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44" name="Picture 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4" y="1007"/>
              <a:ext cx="75" cy="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Freeform 49"/>
            <p:cNvSpPr>
              <a:spLocks/>
            </p:cNvSpPr>
            <p:nvPr/>
          </p:nvSpPr>
          <p:spPr bwMode="auto">
            <a:xfrm>
              <a:off x="2292" y="995"/>
              <a:ext cx="87" cy="37"/>
            </a:xfrm>
            <a:custGeom>
              <a:avLst/>
              <a:gdLst>
                <a:gd name="T0" fmla="*/ 87 w 87"/>
                <a:gd name="T1" fmla="*/ 25 h 37"/>
                <a:gd name="T2" fmla="*/ 0 w 87"/>
                <a:gd name="T3" fmla="*/ 0 h 37"/>
                <a:gd name="T4" fmla="*/ 25 w 87"/>
                <a:gd name="T5" fmla="*/ 25 h 37"/>
                <a:gd name="T6" fmla="*/ 0 w 87"/>
                <a:gd name="T7" fmla="*/ 37 h 37"/>
                <a:gd name="T8" fmla="*/ 87 w 87"/>
                <a:gd name="T9" fmla="*/ 25 h 37"/>
              </a:gdLst>
              <a:ahLst/>
              <a:cxnLst>
                <a:cxn ang="0">
                  <a:pos x="T0" y="T1"/>
                </a:cxn>
                <a:cxn ang="0">
                  <a:pos x="T2" y="T3"/>
                </a:cxn>
                <a:cxn ang="0">
                  <a:pos x="T4" y="T5"/>
                </a:cxn>
                <a:cxn ang="0">
                  <a:pos x="T6" y="T7"/>
                </a:cxn>
                <a:cxn ang="0">
                  <a:pos x="T8" y="T9"/>
                </a:cxn>
              </a:cxnLst>
              <a:rect l="0" t="0" r="r" b="b"/>
              <a:pathLst>
                <a:path w="87" h="37">
                  <a:moveTo>
                    <a:pt x="87" y="25"/>
                  </a:moveTo>
                  <a:lnTo>
                    <a:pt x="0" y="0"/>
                  </a:lnTo>
                  <a:lnTo>
                    <a:pt x="25" y="25"/>
                  </a:lnTo>
                  <a:lnTo>
                    <a:pt x="0" y="37"/>
                  </a:lnTo>
                  <a:lnTo>
                    <a:pt x="87" y="25"/>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Line 50"/>
            <p:cNvSpPr>
              <a:spLocks noChangeShapeType="1"/>
            </p:cNvSpPr>
            <p:nvPr/>
          </p:nvSpPr>
          <p:spPr bwMode="auto">
            <a:xfrm>
              <a:off x="3241" y="1007"/>
              <a:ext cx="225"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47" name="Picture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1" y="1007"/>
              <a:ext cx="62" cy="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Freeform 52"/>
            <p:cNvSpPr>
              <a:spLocks/>
            </p:cNvSpPr>
            <p:nvPr/>
          </p:nvSpPr>
          <p:spPr bwMode="auto">
            <a:xfrm>
              <a:off x="3428" y="995"/>
              <a:ext cx="75" cy="37"/>
            </a:xfrm>
            <a:custGeom>
              <a:avLst/>
              <a:gdLst>
                <a:gd name="T0" fmla="*/ 75 w 75"/>
                <a:gd name="T1" fmla="*/ 25 h 37"/>
                <a:gd name="T2" fmla="*/ 0 w 75"/>
                <a:gd name="T3" fmla="*/ 0 h 37"/>
                <a:gd name="T4" fmla="*/ 13 w 75"/>
                <a:gd name="T5" fmla="*/ 25 h 37"/>
                <a:gd name="T6" fmla="*/ 0 w 75"/>
                <a:gd name="T7" fmla="*/ 37 h 37"/>
                <a:gd name="T8" fmla="*/ 75 w 75"/>
                <a:gd name="T9" fmla="*/ 25 h 37"/>
              </a:gdLst>
              <a:ahLst/>
              <a:cxnLst>
                <a:cxn ang="0">
                  <a:pos x="T0" y="T1"/>
                </a:cxn>
                <a:cxn ang="0">
                  <a:pos x="T2" y="T3"/>
                </a:cxn>
                <a:cxn ang="0">
                  <a:pos x="T4" y="T5"/>
                </a:cxn>
                <a:cxn ang="0">
                  <a:pos x="T6" y="T7"/>
                </a:cxn>
                <a:cxn ang="0">
                  <a:pos x="T8" y="T9"/>
                </a:cxn>
              </a:cxnLst>
              <a:rect l="0" t="0" r="r" b="b"/>
              <a:pathLst>
                <a:path w="75" h="37">
                  <a:moveTo>
                    <a:pt x="75" y="25"/>
                  </a:moveTo>
                  <a:lnTo>
                    <a:pt x="0" y="0"/>
                  </a:lnTo>
                  <a:lnTo>
                    <a:pt x="13" y="25"/>
                  </a:lnTo>
                  <a:lnTo>
                    <a:pt x="0" y="37"/>
                  </a:lnTo>
                  <a:lnTo>
                    <a:pt x="75" y="25"/>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Line 53"/>
            <p:cNvSpPr>
              <a:spLocks noChangeShapeType="1"/>
            </p:cNvSpPr>
            <p:nvPr/>
          </p:nvSpPr>
          <p:spPr bwMode="auto">
            <a:xfrm>
              <a:off x="3703" y="1169"/>
              <a:ext cx="0" cy="30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50" name="Picture 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1" y="1444"/>
              <a:ext cx="37"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55"/>
            <p:cNvSpPr>
              <a:spLocks/>
            </p:cNvSpPr>
            <p:nvPr/>
          </p:nvSpPr>
          <p:spPr bwMode="auto">
            <a:xfrm>
              <a:off x="3678" y="1431"/>
              <a:ext cx="50" cy="75"/>
            </a:xfrm>
            <a:custGeom>
              <a:avLst/>
              <a:gdLst>
                <a:gd name="T0" fmla="*/ 25 w 50"/>
                <a:gd name="T1" fmla="*/ 75 h 75"/>
                <a:gd name="T2" fmla="*/ 50 w 50"/>
                <a:gd name="T3" fmla="*/ 0 h 75"/>
                <a:gd name="T4" fmla="*/ 25 w 50"/>
                <a:gd name="T5" fmla="*/ 13 h 75"/>
                <a:gd name="T6" fmla="*/ 0 w 50"/>
                <a:gd name="T7" fmla="*/ 0 h 75"/>
                <a:gd name="T8" fmla="*/ 25 w 50"/>
                <a:gd name="T9" fmla="*/ 75 h 75"/>
              </a:gdLst>
              <a:ahLst/>
              <a:cxnLst>
                <a:cxn ang="0">
                  <a:pos x="T0" y="T1"/>
                </a:cxn>
                <a:cxn ang="0">
                  <a:pos x="T2" y="T3"/>
                </a:cxn>
                <a:cxn ang="0">
                  <a:pos x="T4" y="T5"/>
                </a:cxn>
                <a:cxn ang="0">
                  <a:pos x="T6" y="T7"/>
                </a:cxn>
                <a:cxn ang="0">
                  <a:pos x="T8" y="T9"/>
                </a:cxn>
              </a:cxnLst>
              <a:rect l="0" t="0" r="r" b="b"/>
              <a:pathLst>
                <a:path w="50" h="75">
                  <a:moveTo>
                    <a:pt x="25" y="75"/>
                  </a:moveTo>
                  <a:lnTo>
                    <a:pt x="50" y="0"/>
                  </a:lnTo>
                  <a:lnTo>
                    <a:pt x="25" y="13"/>
                  </a:lnTo>
                  <a:lnTo>
                    <a:pt x="0" y="0"/>
                  </a:lnTo>
                  <a:lnTo>
                    <a:pt x="25" y="75"/>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Line 56"/>
            <p:cNvSpPr>
              <a:spLocks noChangeShapeType="1"/>
            </p:cNvSpPr>
            <p:nvPr/>
          </p:nvSpPr>
          <p:spPr bwMode="auto">
            <a:xfrm>
              <a:off x="3066" y="1169"/>
              <a:ext cx="0" cy="30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53"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4" y="1444"/>
              <a:ext cx="37"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Freeform 58"/>
            <p:cNvSpPr>
              <a:spLocks/>
            </p:cNvSpPr>
            <p:nvPr/>
          </p:nvSpPr>
          <p:spPr bwMode="auto">
            <a:xfrm>
              <a:off x="3041" y="1431"/>
              <a:ext cx="50" cy="75"/>
            </a:xfrm>
            <a:custGeom>
              <a:avLst/>
              <a:gdLst>
                <a:gd name="T0" fmla="*/ 25 w 50"/>
                <a:gd name="T1" fmla="*/ 75 h 75"/>
                <a:gd name="T2" fmla="*/ 50 w 50"/>
                <a:gd name="T3" fmla="*/ 0 h 75"/>
                <a:gd name="T4" fmla="*/ 25 w 50"/>
                <a:gd name="T5" fmla="*/ 13 h 75"/>
                <a:gd name="T6" fmla="*/ 0 w 50"/>
                <a:gd name="T7" fmla="*/ 0 h 75"/>
                <a:gd name="T8" fmla="*/ 25 w 50"/>
                <a:gd name="T9" fmla="*/ 75 h 75"/>
              </a:gdLst>
              <a:ahLst/>
              <a:cxnLst>
                <a:cxn ang="0">
                  <a:pos x="T0" y="T1"/>
                </a:cxn>
                <a:cxn ang="0">
                  <a:pos x="T2" y="T3"/>
                </a:cxn>
                <a:cxn ang="0">
                  <a:pos x="T4" y="T5"/>
                </a:cxn>
                <a:cxn ang="0">
                  <a:pos x="T6" y="T7"/>
                </a:cxn>
                <a:cxn ang="0">
                  <a:pos x="T8" y="T9"/>
                </a:cxn>
              </a:cxnLst>
              <a:rect l="0" t="0" r="r" b="b"/>
              <a:pathLst>
                <a:path w="50" h="75">
                  <a:moveTo>
                    <a:pt x="25" y="75"/>
                  </a:moveTo>
                  <a:lnTo>
                    <a:pt x="50" y="0"/>
                  </a:lnTo>
                  <a:lnTo>
                    <a:pt x="25" y="13"/>
                  </a:lnTo>
                  <a:lnTo>
                    <a:pt x="0" y="0"/>
                  </a:lnTo>
                  <a:lnTo>
                    <a:pt x="25" y="75"/>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Line 59"/>
            <p:cNvSpPr>
              <a:spLocks noChangeShapeType="1"/>
            </p:cNvSpPr>
            <p:nvPr/>
          </p:nvSpPr>
          <p:spPr bwMode="auto">
            <a:xfrm>
              <a:off x="2567" y="1169"/>
              <a:ext cx="0" cy="30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56" name="Picture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4" y="1444"/>
              <a:ext cx="38"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61"/>
            <p:cNvSpPr>
              <a:spLocks/>
            </p:cNvSpPr>
            <p:nvPr/>
          </p:nvSpPr>
          <p:spPr bwMode="auto">
            <a:xfrm>
              <a:off x="2542" y="1431"/>
              <a:ext cx="50" cy="75"/>
            </a:xfrm>
            <a:custGeom>
              <a:avLst/>
              <a:gdLst>
                <a:gd name="T0" fmla="*/ 25 w 50"/>
                <a:gd name="T1" fmla="*/ 75 h 75"/>
                <a:gd name="T2" fmla="*/ 50 w 50"/>
                <a:gd name="T3" fmla="*/ 0 h 75"/>
                <a:gd name="T4" fmla="*/ 25 w 50"/>
                <a:gd name="T5" fmla="*/ 13 h 75"/>
                <a:gd name="T6" fmla="*/ 0 w 50"/>
                <a:gd name="T7" fmla="*/ 0 h 75"/>
                <a:gd name="T8" fmla="*/ 25 w 50"/>
                <a:gd name="T9" fmla="*/ 75 h 75"/>
              </a:gdLst>
              <a:ahLst/>
              <a:cxnLst>
                <a:cxn ang="0">
                  <a:pos x="T0" y="T1"/>
                </a:cxn>
                <a:cxn ang="0">
                  <a:pos x="T2" y="T3"/>
                </a:cxn>
                <a:cxn ang="0">
                  <a:pos x="T4" y="T5"/>
                </a:cxn>
                <a:cxn ang="0">
                  <a:pos x="T6" y="T7"/>
                </a:cxn>
                <a:cxn ang="0">
                  <a:pos x="T8" y="T9"/>
                </a:cxn>
              </a:cxnLst>
              <a:rect l="0" t="0" r="r" b="b"/>
              <a:pathLst>
                <a:path w="50" h="75">
                  <a:moveTo>
                    <a:pt x="25" y="75"/>
                  </a:moveTo>
                  <a:lnTo>
                    <a:pt x="50" y="0"/>
                  </a:lnTo>
                  <a:lnTo>
                    <a:pt x="25" y="13"/>
                  </a:lnTo>
                  <a:lnTo>
                    <a:pt x="0" y="0"/>
                  </a:lnTo>
                  <a:lnTo>
                    <a:pt x="25" y="75"/>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Line 62"/>
            <p:cNvSpPr>
              <a:spLocks noChangeShapeType="1"/>
            </p:cNvSpPr>
            <p:nvPr/>
          </p:nvSpPr>
          <p:spPr bwMode="auto">
            <a:xfrm>
              <a:off x="1930" y="1169"/>
              <a:ext cx="0" cy="30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59"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7" y="1444"/>
              <a:ext cx="38"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Freeform 64"/>
            <p:cNvSpPr>
              <a:spLocks/>
            </p:cNvSpPr>
            <p:nvPr/>
          </p:nvSpPr>
          <p:spPr bwMode="auto">
            <a:xfrm>
              <a:off x="1905" y="1431"/>
              <a:ext cx="50" cy="75"/>
            </a:xfrm>
            <a:custGeom>
              <a:avLst/>
              <a:gdLst>
                <a:gd name="T0" fmla="*/ 25 w 50"/>
                <a:gd name="T1" fmla="*/ 75 h 75"/>
                <a:gd name="T2" fmla="*/ 50 w 50"/>
                <a:gd name="T3" fmla="*/ 0 h 75"/>
                <a:gd name="T4" fmla="*/ 25 w 50"/>
                <a:gd name="T5" fmla="*/ 13 h 75"/>
                <a:gd name="T6" fmla="*/ 0 w 50"/>
                <a:gd name="T7" fmla="*/ 0 h 75"/>
                <a:gd name="T8" fmla="*/ 25 w 50"/>
                <a:gd name="T9" fmla="*/ 75 h 75"/>
              </a:gdLst>
              <a:ahLst/>
              <a:cxnLst>
                <a:cxn ang="0">
                  <a:pos x="T0" y="T1"/>
                </a:cxn>
                <a:cxn ang="0">
                  <a:pos x="T2" y="T3"/>
                </a:cxn>
                <a:cxn ang="0">
                  <a:pos x="T4" y="T5"/>
                </a:cxn>
                <a:cxn ang="0">
                  <a:pos x="T6" y="T7"/>
                </a:cxn>
                <a:cxn ang="0">
                  <a:pos x="T8" y="T9"/>
                </a:cxn>
              </a:cxnLst>
              <a:rect l="0" t="0" r="r" b="b"/>
              <a:pathLst>
                <a:path w="50" h="75">
                  <a:moveTo>
                    <a:pt x="25" y="75"/>
                  </a:moveTo>
                  <a:lnTo>
                    <a:pt x="50" y="0"/>
                  </a:lnTo>
                  <a:lnTo>
                    <a:pt x="25" y="13"/>
                  </a:lnTo>
                  <a:lnTo>
                    <a:pt x="0" y="0"/>
                  </a:lnTo>
                  <a:lnTo>
                    <a:pt x="25" y="75"/>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Line 65"/>
            <p:cNvSpPr>
              <a:spLocks noChangeShapeType="1"/>
            </p:cNvSpPr>
            <p:nvPr/>
          </p:nvSpPr>
          <p:spPr bwMode="auto">
            <a:xfrm>
              <a:off x="1430" y="1169"/>
              <a:ext cx="0" cy="30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62" name="Picture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8" y="1444"/>
              <a:ext cx="37"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Freeform 67"/>
            <p:cNvSpPr>
              <a:spLocks/>
            </p:cNvSpPr>
            <p:nvPr/>
          </p:nvSpPr>
          <p:spPr bwMode="auto">
            <a:xfrm>
              <a:off x="1418" y="1431"/>
              <a:ext cx="37" cy="75"/>
            </a:xfrm>
            <a:custGeom>
              <a:avLst/>
              <a:gdLst>
                <a:gd name="T0" fmla="*/ 12 w 37"/>
                <a:gd name="T1" fmla="*/ 75 h 75"/>
                <a:gd name="T2" fmla="*/ 37 w 37"/>
                <a:gd name="T3" fmla="*/ 0 h 75"/>
                <a:gd name="T4" fmla="*/ 12 w 37"/>
                <a:gd name="T5" fmla="*/ 13 h 75"/>
                <a:gd name="T6" fmla="*/ 0 w 37"/>
                <a:gd name="T7" fmla="*/ 0 h 75"/>
                <a:gd name="T8" fmla="*/ 12 w 37"/>
                <a:gd name="T9" fmla="*/ 75 h 75"/>
              </a:gdLst>
              <a:ahLst/>
              <a:cxnLst>
                <a:cxn ang="0">
                  <a:pos x="T0" y="T1"/>
                </a:cxn>
                <a:cxn ang="0">
                  <a:pos x="T2" y="T3"/>
                </a:cxn>
                <a:cxn ang="0">
                  <a:pos x="T4" y="T5"/>
                </a:cxn>
                <a:cxn ang="0">
                  <a:pos x="T6" y="T7"/>
                </a:cxn>
                <a:cxn ang="0">
                  <a:pos x="T8" y="T9"/>
                </a:cxn>
              </a:cxnLst>
              <a:rect l="0" t="0" r="r" b="b"/>
              <a:pathLst>
                <a:path w="37" h="75">
                  <a:moveTo>
                    <a:pt x="12" y="75"/>
                  </a:moveTo>
                  <a:lnTo>
                    <a:pt x="37" y="0"/>
                  </a:lnTo>
                  <a:lnTo>
                    <a:pt x="12" y="13"/>
                  </a:lnTo>
                  <a:lnTo>
                    <a:pt x="0" y="0"/>
                  </a:lnTo>
                  <a:lnTo>
                    <a:pt x="12" y="75"/>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Line 68"/>
            <p:cNvSpPr>
              <a:spLocks noChangeShapeType="1"/>
            </p:cNvSpPr>
            <p:nvPr/>
          </p:nvSpPr>
          <p:spPr bwMode="auto">
            <a:xfrm>
              <a:off x="793" y="1169"/>
              <a:ext cx="0" cy="30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65" name="Picture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 y="1444"/>
              <a:ext cx="37"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Freeform 70"/>
            <p:cNvSpPr>
              <a:spLocks/>
            </p:cNvSpPr>
            <p:nvPr/>
          </p:nvSpPr>
          <p:spPr bwMode="auto">
            <a:xfrm>
              <a:off x="781" y="1431"/>
              <a:ext cx="37" cy="75"/>
            </a:xfrm>
            <a:custGeom>
              <a:avLst/>
              <a:gdLst>
                <a:gd name="T0" fmla="*/ 12 w 37"/>
                <a:gd name="T1" fmla="*/ 75 h 75"/>
                <a:gd name="T2" fmla="*/ 37 w 37"/>
                <a:gd name="T3" fmla="*/ 0 h 75"/>
                <a:gd name="T4" fmla="*/ 12 w 37"/>
                <a:gd name="T5" fmla="*/ 13 h 75"/>
                <a:gd name="T6" fmla="*/ 0 w 37"/>
                <a:gd name="T7" fmla="*/ 0 h 75"/>
                <a:gd name="T8" fmla="*/ 12 w 37"/>
                <a:gd name="T9" fmla="*/ 75 h 75"/>
              </a:gdLst>
              <a:ahLst/>
              <a:cxnLst>
                <a:cxn ang="0">
                  <a:pos x="T0" y="T1"/>
                </a:cxn>
                <a:cxn ang="0">
                  <a:pos x="T2" y="T3"/>
                </a:cxn>
                <a:cxn ang="0">
                  <a:pos x="T4" y="T5"/>
                </a:cxn>
                <a:cxn ang="0">
                  <a:pos x="T6" y="T7"/>
                </a:cxn>
                <a:cxn ang="0">
                  <a:pos x="T8" y="T9"/>
                </a:cxn>
              </a:cxnLst>
              <a:rect l="0" t="0" r="r" b="b"/>
              <a:pathLst>
                <a:path w="37" h="75">
                  <a:moveTo>
                    <a:pt x="12" y="75"/>
                  </a:moveTo>
                  <a:lnTo>
                    <a:pt x="37" y="0"/>
                  </a:lnTo>
                  <a:lnTo>
                    <a:pt x="12" y="13"/>
                  </a:lnTo>
                  <a:lnTo>
                    <a:pt x="0" y="0"/>
                  </a:lnTo>
                  <a:lnTo>
                    <a:pt x="12" y="75"/>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Oval 71"/>
            <p:cNvSpPr>
              <a:spLocks noChangeArrowheads="1"/>
            </p:cNvSpPr>
            <p:nvPr/>
          </p:nvSpPr>
          <p:spPr bwMode="auto">
            <a:xfrm>
              <a:off x="237" y="2348"/>
              <a:ext cx="625" cy="300"/>
            </a:xfrm>
            <a:prstGeom prst="ellipse">
              <a:avLst/>
            </a:prstGeom>
            <a:solidFill>
              <a:srgbClr val="FFFFFF"/>
            </a:solidFill>
            <a:ln w="19050">
              <a:solidFill>
                <a:srgbClr val="0083D7"/>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AutoShape 72"/>
            <p:cNvSpPr>
              <a:spLocks noChangeArrowheads="1"/>
            </p:cNvSpPr>
            <p:nvPr/>
          </p:nvSpPr>
          <p:spPr bwMode="auto">
            <a:xfrm>
              <a:off x="1255" y="857"/>
              <a:ext cx="850" cy="312"/>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AutoShape 73"/>
            <p:cNvSpPr>
              <a:spLocks noChangeArrowheads="1"/>
            </p:cNvSpPr>
            <p:nvPr/>
          </p:nvSpPr>
          <p:spPr bwMode="auto">
            <a:xfrm>
              <a:off x="1261" y="863"/>
              <a:ext cx="850" cy="313"/>
            </a:xfrm>
            <a:prstGeom prst="roundRect">
              <a:avLst>
                <a:gd name="adj" fmla="val 50000"/>
              </a:avLst>
            </a:prstGeom>
            <a:noFill/>
            <a:ln w="19050">
              <a:solidFill>
                <a:srgbClr val="0083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Rectangle 74"/>
            <p:cNvSpPr>
              <a:spLocks noChangeArrowheads="1"/>
            </p:cNvSpPr>
            <p:nvPr/>
          </p:nvSpPr>
          <p:spPr bwMode="auto">
            <a:xfrm>
              <a:off x="1530" y="882"/>
              <a:ext cx="8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S</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096" name="Rectangle 75"/>
            <p:cNvSpPr>
              <a:spLocks noChangeArrowheads="1"/>
            </p:cNvSpPr>
            <p:nvPr/>
          </p:nvSpPr>
          <p:spPr bwMode="auto">
            <a:xfrm>
              <a:off x="1580" y="882"/>
              <a:ext cx="30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ystem</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097" name="Rectangle 76"/>
            <p:cNvSpPr>
              <a:spLocks noChangeArrowheads="1"/>
            </p:cNvSpPr>
            <p:nvPr/>
          </p:nvSpPr>
          <p:spPr bwMode="auto">
            <a:xfrm>
              <a:off x="1405" y="1007"/>
              <a:ext cx="412"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specifica</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098" name="Rectangle 77"/>
            <p:cNvSpPr>
              <a:spLocks noChangeArrowheads="1"/>
            </p:cNvSpPr>
            <p:nvPr/>
          </p:nvSpPr>
          <p:spPr bwMode="auto">
            <a:xfrm>
              <a:off x="1780" y="1007"/>
              <a:ext cx="18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tion</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099" name="AutoShape 78"/>
            <p:cNvSpPr>
              <a:spLocks noChangeArrowheads="1"/>
            </p:cNvSpPr>
            <p:nvPr/>
          </p:nvSpPr>
          <p:spPr bwMode="auto">
            <a:xfrm>
              <a:off x="2392" y="857"/>
              <a:ext cx="849" cy="312"/>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0" name="AutoShape 79"/>
            <p:cNvSpPr>
              <a:spLocks noChangeArrowheads="1"/>
            </p:cNvSpPr>
            <p:nvPr/>
          </p:nvSpPr>
          <p:spPr bwMode="auto">
            <a:xfrm>
              <a:off x="2398" y="863"/>
              <a:ext cx="850" cy="313"/>
            </a:xfrm>
            <a:prstGeom prst="roundRect">
              <a:avLst>
                <a:gd name="adj" fmla="val 50000"/>
              </a:avLst>
            </a:prstGeom>
            <a:noFill/>
            <a:ln w="19050">
              <a:solidFill>
                <a:srgbClr val="0083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01" name="Rectangle 80"/>
            <p:cNvSpPr>
              <a:spLocks noChangeArrowheads="1"/>
            </p:cNvSpPr>
            <p:nvPr/>
          </p:nvSpPr>
          <p:spPr bwMode="auto">
            <a:xfrm>
              <a:off x="2654" y="882"/>
              <a:ext cx="8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S</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02" name="Rectangle 81"/>
            <p:cNvSpPr>
              <a:spLocks noChangeArrowheads="1"/>
            </p:cNvSpPr>
            <p:nvPr/>
          </p:nvSpPr>
          <p:spPr bwMode="auto">
            <a:xfrm>
              <a:off x="2717" y="882"/>
              <a:ext cx="30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ystem</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03" name="Rectangle 82"/>
            <p:cNvSpPr>
              <a:spLocks noChangeArrowheads="1"/>
            </p:cNvSpPr>
            <p:nvPr/>
          </p:nvSpPr>
          <p:spPr bwMode="auto">
            <a:xfrm>
              <a:off x="2667" y="1007"/>
              <a:ext cx="30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design</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04" name="AutoShape 83"/>
            <p:cNvSpPr>
              <a:spLocks noChangeArrowheads="1"/>
            </p:cNvSpPr>
            <p:nvPr/>
          </p:nvSpPr>
          <p:spPr bwMode="auto">
            <a:xfrm>
              <a:off x="3528" y="857"/>
              <a:ext cx="849" cy="312"/>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5" name="AutoShape 84"/>
            <p:cNvSpPr>
              <a:spLocks noChangeArrowheads="1"/>
            </p:cNvSpPr>
            <p:nvPr/>
          </p:nvSpPr>
          <p:spPr bwMode="auto">
            <a:xfrm>
              <a:off x="3534" y="863"/>
              <a:ext cx="850" cy="313"/>
            </a:xfrm>
            <a:prstGeom prst="roundRect">
              <a:avLst>
                <a:gd name="adj" fmla="val 50000"/>
              </a:avLst>
            </a:prstGeom>
            <a:noFill/>
            <a:ln w="19050">
              <a:solidFill>
                <a:srgbClr val="0083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06" name="Rectangle 85"/>
            <p:cNvSpPr>
              <a:spLocks noChangeArrowheads="1"/>
            </p:cNvSpPr>
            <p:nvPr/>
          </p:nvSpPr>
          <p:spPr bwMode="auto">
            <a:xfrm>
              <a:off x="3766" y="882"/>
              <a:ext cx="38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Detailed</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07" name="Rectangle 86"/>
            <p:cNvSpPr>
              <a:spLocks noChangeArrowheads="1"/>
            </p:cNvSpPr>
            <p:nvPr/>
          </p:nvSpPr>
          <p:spPr bwMode="auto">
            <a:xfrm>
              <a:off x="3803" y="1007"/>
              <a:ext cx="30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design</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08" name="AutoShape 87"/>
            <p:cNvSpPr>
              <a:spLocks noChangeArrowheads="1"/>
            </p:cNvSpPr>
            <p:nvPr/>
          </p:nvSpPr>
          <p:spPr bwMode="auto">
            <a:xfrm>
              <a:off x="4515" y="1531"/>
              <a:ext cx="849" cy="449"/>
            </a:xfrm>
            <a:prstGeom prst="roundRect">
              <a:avLst>
                <a:gd name="adj" fmla="val 47222"/>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9" name="AutoShape 88"/>
            <p:cNvSpPr>
              <a:spLocks noChangeArrowheads="1"/>
            </p:cNvSpPr>
            <p:nvPr/>
          </p:nvSpPr>
          <p:spPr bwMode="auto">
            <a:xfrm>
              <a:off x="4521" y="1537"/>
              <a:ext cx="850" cy="450"/>
            </a:xfrm>
            <a:prstGeom prst="roundRect">
              <a:avLst>
                <a:gd name="adj" fmla="val 45944"/>
              </a:avLst>
            </a:prstGeom>
            <a:noFill/>
            <a:ln w="19050">
              <a:solidFill>
                <a:srgbClr val="0083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10" name="Rectangle 89"/>
            <p:cNvSpPr>
              <a:spLocks noChangeArrowheads="1"/>
            </p:cNvSpPr>
            <p:nvPr/>
          </p:nvSpPr>
          <p:spPr bwMode="auto">
            <a:xfrm>
              <a:off x="4677" y="1556"/>
              <a:ext cx="525"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Module and</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11" name="Rectangle 90"/>
            <p:cNvSpPr>
              <a:spLocks noChangeArrowheads="1"/>
            </p:cNvSpPr>
            <p:nvPr/>
          </p:nvSpPr>
          <p:spPr bwMode="auto">
            <a:xfrm>
              <a:off x="4727" y="1681"/>
              <a:ext cx="412"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unit code</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12" name="Rectangle 91"/>
            <p:cNvSpPr>
              <a:spLocks noChangeArrowheads="1"/>
            </p:cNvSpPr>
            <p:nvPr/>
          </p:nvSpPr>
          <p:spPr bwMode="auto">
            <a:xfrm>
              <a:off x="4765" y="1806"/>
              <a:ext cx="35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and test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13" name="Rectangle 92"/>
            <p:cNvSpPr>
              <a:spLocks noChangeArrowheads="1"/>
            </p:cNvSpPr>
            <p:nvPr/>
          </p:nvSpPr>
          <p:spPr bwMode="auto">
            <a:xfrm>
              <a:off x="2954" y="1531"/>
              <a:ext cx="849" cy="4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4" name="Rectangle 93"/>
            <p:cNvSpPr>
              <a:spLocks noChangeArrowheads="1"/>
            </p:cNvSpPr>
            <p:nvPr/>
          </p:nvSpPr>
          <p:spPr bwMode="auto">
            <a:xfrm>
              <a:off x="2960" y="1537"/>
              <a:ext cx="850" cy="450"/>
            </a:xfrm>
            <a:prstGeom prst="rect">
              <a:avLst/>
            </a:prstGeom>
            <a:noFill/>
            <a:ln w="19050">
              <a:solidFill>
                <a:srgbClr val="0083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15" name="Rectangle 94"/>
            <p:cNvSpPr>
              <a:spLocks noChangeArrowheads="1"/>
            </p:cNvSpPr>
            <p:nvPr/>
          </p:nvSpPr>
          <p:spPr bwMode="auto">
            <a:xfrm>
              <a:off x="3129" y="1556"/>
              <a:ext cx="525"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Sub-system</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16" name="Rectangle 95"/>
            <p:cNvSpPr>
              <a:spLocks noChangeArrowheads="1"/>
            </p:cNvSpPr>
            <p:nvPr/>
          </p:nvSpPr>
          <p:spPr bwMode="auto">
            <a:xfrm>
              <a:off x="3141" y="1681"/>
              <a:ext cx="23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integ</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17" name="Rectangle 96"/>
            <p:cNvSpPr>
              <a:spLocks noChangeArrowheads="1"/>
            </p:cNvSpPr>
            <p:nvPr/>
          </p:nvSpPr>
          <p:spPr bwMode="auto">
            <a:xfrm>
              <a:off x="3366" y="1681"/>
              <a:ext cx="75"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r</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18" name="Rectangle 97"/>
            <p:cNvSpPr>
              <a:spLocks noChangeArrowheads="1"/>
            </p:cNvSpPr>
            <p:nvPr/>
          </p:nvSpPr>
          <p:spPr bwMode="auto">
            <a:xfrm>
              <a:off x="3403" y="1681"/>
              <a:ext cx="8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a</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19" name="Rectangle 98"/>
            <p:cNvSpPr>
              <a:spLocks noChangeArrowheads="1"/>
            </p:cNvSpPr>
            <p:nvPr/>
          </p:nvSpPr>
          <p:spPr bwMode="auto">
            <a:xfrm>
              <a:off x="3453" y="1681"/>
              <a:ext cx="18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tion</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20" name="Rectangle 99"/>
            <p:cNvSpPr>
              <a:spLocks noChangeArrowheads="1"/>
            </p:cNvSpPr>
            <p:nvPr/>
          </p:nvSpPr>
          <p:spPr bwMode="auto">
            <a:xfrm>
              <a:off x="3191" y="1806"/>
              <a:ext cx="375"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test plan</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21" name="Rectangle 100"/>
            <p:cNvSpPr>
              <a:spLocks noChangeArrowheads="1"/>
            </p:cNvSpPr>
            <p:nvPr/>
          </p:nvSpPr>
          <p:spPr bwMode="auto">
            <a:xfrm>
              <a:off x="1830" y="1531"/>
              <a:ext cx="849" cy="4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2" name="Rectangle 101"/>
            <p:cNvSpPr>
              <a:spLocks noChangeArrowheads="1"/>
            </p:cNvSpPr>
            <p:nvPr/>
          </p:nvSpPr>
          <p:spPr bwMode="auto">
            <a:xfrm>
              <a:off x="1836" y="1537"/>
              <a:ext cx="850" cy="450"/>
            </a:xfrm>
            <a:prstGeom prst="rect">
              <a:avLst/>
            </a:prstGeom>
            <a:noFill/>
            <a:ln w="19050">
              <a:solidFill>
                <a:srgbClr val="0083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23" name="Rectangle 102"/>
            <p:cNvSpPr>
              <a:spLocks noChangeArrowheads="1"/>
            </p:cNvSpPr>
            <p:nvPr/>
          </p:nvSpPr>
          <p:spPr bwMode="auto">
            <a:xfrm>
              <a:off x="2092" y="1556"/>
              <a:ext cx="8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S</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24" name="Rectangle 103"/>
            <p:cNvSpPr>
              <a:spLocks noChangeArrowheads="1"/>
            </p:cNvSpPr>
            <p:nvPr/>
          </p:nvSpPr>
          <p:spPr bwMode="auto">
            <a:xfrm>
              <a:off x="2142" y="1556"/>
              <a:ext cx="30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ystem</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25" name="Rectangle 104"/>
            <p:cNvSpPr>
              <a:spLocks noChangeArrowheads="1"/>
            </p:cNvSpPr>
            <p:nvPr/>
          </p:nvSpPr>
          <p:spPr bwMode="auto">
            <a:xfrm>
              <a:off x="2017" y="1681"/>
              <a:ext cx="23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integ</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27" name="Rectangle 105"/>
            <p:cNvSpPr>
              <a:spLocks noChangeArrowheads="1"/>
            </p:cNvSpPr>
            <p:nvPr/>
          </p:nvSpPr>
          <p:spPr bwMode="auto">
            <a:xfrm>
              <a:off x="2230" y="1681"/>
              <a:ext cx="75"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r</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28" name="Rectangle 106"/>
            <p:cNvSpPr>
              <a:spLocks noChangeArrowheads="1"/>
            </p:cNvSpPr>
            <p:nvPr/>
          </p:nvSpPr>
          <p:spPr bwMode="auto">
            <a:xfrm>
              <a:off x="2267" y="1681"/>
              <a:ext cx="8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a</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30" name="Rectangle 107"/>
            <p:cNvSpPr>
              <a:spLocks noChangeArrowheads="1"/>
            </p:cNvSpPr>
            <p:nvPr/>
          </p:nvSpPr>
          <p:spPr bwMode="auto">
            <a:xfrm>
              <a:off x="2317" y="1681"/>
              <a:ext cx="18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tion</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31" name="Rectangle 108"/>
            <p:cNvSpPr>
              <a:spLocks noChangeArrowheads="1"/>
            </p:cNvSpPr>
            <p:nvPr/>
          </p:nvSpPr>
          <p:spPr bwMode="auto">
            <a:xfrm>
              <a:off x="2055" y="1806"/>
              <a:ext cx="375"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test plan</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33" name="Rectangle 109"/>
            <p:cNvSpPr>
              <a:spLocks noChangeArrowheads="1"/>
            </p:cNvSpPr>
            <p:nvPr/>
          </p:nvSpPr>
          <p:spPr bwMode="auto">
            <a:xfrm>
              <a:off x="693" y="1531"/>
              <a:ext cx="850" cy="4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4" name="Rectangle 110"/>
            <p:cNvSpPr>
              <a:spLocks noChangeArrowheads="1"/>
            </p:cNvSpPr>
            <p:nvPr/>
          </p:nvSpPr>
          <p:spPr bwMode="auto">
            <a:xfrm>
              <a:off x="699" y="1537"/>
              <a:ext cx="850" cy="450"/>
            </a:xfrm>
            <a:prstGeom prst="rect">
              <a:avLst/>
            </a:prstGeom>
            <a:noFill/>
            <a:ln w="19050">
              <a:solidFill>
                <a:srgbClr val="0083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36" name="Rectangle 111"/>
            <p:cNvSpPr>
              <a:spLocks noChangeArrowheads="1"/>
            </p:cNvSpPr>
            <p:nvPr/>
          </p:nvSpPr>
          <p:spPr bwMode="auto">
            <a:xfrm>
              <a:off x="868" y="1618"/>
              <a:ext cx="53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Acceptance</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37" name="Rectangle 112"/>
            <p:cNvSpPr>
              <a:spLocks noChangeArrowheads="1"/>
            </p:cNvSpPr>
            <p:nvPr/>
          </p:nvSpPr>
          <p:spPr bwMode="auto">
            <a:xfrm>
              <a:off x="931" y="1743"/>
              <a:ext cx="375"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test plan</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39" name="Rectangle 113"/>
            <p:cNvSpPr>
              <a:spLocks noChangeArrowheads="1"/>
            </p:cNvSpPr>
            <p:nvPr/>
          </p:nvSpPr>
          <p:spPr bwMode="auto">
            <a:xfrm>
              <a:off x="394" y="2429"/>
              <a:ext cx="35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Service</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40" name="AutoShape 114"/>
            <p:cNvSpPr>
              <a:spLocks noChangeArrowheads="1"/>
            </p:cNvSpPr>
            <p:nvPr/>
          </p:nvSpPr>
          <p:spPr bwMode="auto">
            <a:xfrm>
              <a:off x="1255" y="2342"/>
              <a:ext cx="850" cy="312"/>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2" name="AutoShape 115"/>
            <p:cNvSpPr>
              <a:spLocks noChangeArrowheads="1"/>
            </p:cNvSpPr>
            <p:nvPr/>
          </p:nvSpPr>
          <p:spPr bwMode="auto">
            <a:xfrm>
              <a:off x="1261" y="2348"/>
              <a:ext cx="850" cy="313"/>
            </a:xfrm>
            <a:prstGeom prst="roundRect">
              <a:avLst>
                <a:gd name="adj" fmla="val 50000"/>
              </a:avLst>
            </a:prstGeom>
            <a:noFill/>
            <a:ln w="19050">
              <a:solidFill>
                <a:srgbClr val="0083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43" name="Rectangle 116"/>
            <p:cNvSpPr>
              <a:spLocks noChangeArrowheads="1"/>
            </p:cNvSpPr>
            <p:nvPr/>
          </p:nvSpPr>
          <p:spPr bwMode="auto">
            <a:xfrm>
              <a:off x="1430" y="2367"/>
              <a:ext cx="53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Acceptance</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45" name="Rectangle 117"/>
            <p:cNvSpPr>
              <a:spLocks noChangeArrowheads="1"/>
            </p:cNvSpPr>
            <p:nvPr/>
          </p:nvSpPr>
          <p:spPr bwMode="auto">
            <a:xfrm>
              <a:off x="1605" y="2492"/>
              <a:ext cx="175"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test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46" name="AutoShape 118"/>
            <p:cNvSpPr>
              <a:spLocks noChangeArrowheads="1"/>
            </p:cNvSpPr>
            <p:nvPr/>
          </p:nvSpPr>
          <p:spPr bwMode="auto">
            <a:xfrm>
              <a:off x="2392" y="2342"/>
              <a:ext cx="849" cy="312"/>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8" name="AutoShape 119"/>
            <p:cNvSpPr>
              <a:spLocks noChangeArrowheads="1"/>
            </p:cNvSpPr>
            <p:nvPr/>
          </p:nvSpPr>
          <p:spPr bwMode="auto">
            <a:xfrm>
              <a:off x="2398" y="2348"/>
              <a:ext cx="850" cy="313"/>
            </a:xfrm>
            <a:prstGeom prst="roundRect">
              <a:avLst>
                <a:gd name="adj" fmla="val 50000"/>
              </a:avLst>
            </a:prstGeom>
            <a:noFill/>
            <a:ln w="19050">
              <a:solidFill>
                <a:srgbClr val="0083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49" name="Rectangle 120"/>
            <p:cNvSpPr>
              <a:spLocks noChangeArrowheads="1"/>
            </p:cNvSpPr>
            <p:nvPr/>
          </p:nvSpPr>
          <p:spPr bwMode="auto">
            <a:xfrm>
              <a:off x="2654" y="2367"/>
              <a:ext cx="8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S</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51" name="Rectangle 121"/>
            <p:cNvSpPr>
              <a:spLocks noChangeArrowheads="1"/>
            </p:cNvSpPr>
            <p:nvPr/>
          </p:nvSpPr>
          <p:spPr bwMode="auto">
            <a:xfrm>
              <a:off x="2717" y="2367"/>
              <a:ext cx="30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ystem</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52" name="Rectangle 122"/>
            <p:cNvSpPr>
              <a:spLocks noChangeArrowheads="1"/>
            </p:cNvSpPr>
            <p:nvPr/>
          </p:nvSpPr>
          <p:spPr bwMode="auto">
            <a:xfrm>
              <a:off x="2479" y="2492"/>
              <a:ext cx="23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integ</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54" name="Rectangle 123"/>
            <p:cNvSpPr>
              <a:spLocks noChangeArrowheads="1"/>
            </p:cNvSpPr>
            <p:nvPr/>
          </p:nvSpPr>
          <p:spPr bwMode="auto">
            <a:xfrm>
              <a:off x="2704" y="2492"/>
              <a:ext cx="75"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r</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55" name="Rectangle 124"/>
            <p:cNvSpPr>
              <a:spLocks noChangeArrowheads="1"/>
            </p:cNvSpPr>
            <p:nvPr/>
          </p:nvSpPr>
          <p:spPr bwMode="auto">
            <a:xfrm>
              <a:off x="2742" y="2492"/>
              <a:ext cx="8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a</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57" name="Rectangle 125"/>
            <p:cNvSpPr>
              <a:spLocks noChangeArrowheads="1"/>
            </p:cNvSpPr>
            <p:nvPr/>
          </p:nvSpPr>
          <p:spPr bwMode="auto">
            <a:xfrm>
              <a:off x="2791" y="2492"/>
              <a:ext cx="35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tion test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58" name="AutoShape 126"/>
            <p:cNvSpPr>
              <a:spLocks noChangeArrowheads="1"/>
            </p:cNvSpPr>
            <p:nvPr/>
          </p:nvSpPr>
          <p:spPr bwMode="auto">
            <a:xfrm>
              <a:off x="3528" y="2342"/>
              <a:ext cx="849" cy="312"/>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0" name="AutoShape 127"/>
            <p:cNvSpPr>
              <a:spLocks noChangeArrowheads="1"/>
            </p:cNvSpPr>
            <p:nvPr/>
          </p:nvSpPr>
          <p:spPr bwMode="auto">
            <a:xfrm>
              <a:off x="3534" y="2348"/>
              <a:ext cx="850" cy="313"/>
            </a:xfrm>
            <a:prstGeom prst="roundRect">
              <a:avLst>
                <a:gd name="adj" fmla="val 50000"/>
              </a:avLst>
            </a:prstGeom>
            <a:noFill/>
            <a:ln w="19050">
              <a:solidFill>
                <a:srgbClr val="0083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61" name="Rectangle 128"/>
            <p:cNvSpPr>
              <a:spLocks noChangeArrowheads="1"/>
            </p:cNvSpPr>
            <p:nvPr/>
          </p:nvSpPr>
          <p:spPr bwMode="auto">
            <a:xfrm>
              <a:off x="3691" y="2367"/>
              <a:ext cx="525"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Sub-system</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63" name="Rectangle 129"/>
            <p:cNvSpPr>
              <a:spLocks noChangeArrowheads="1"/>
            </p:cNvSpPr>
            <p:nvPr/>
          </p:nvSpPr>
          <p:spPr bwMode="auto">
            <a:xfrm>
              <a:off x="3616" y="2492"/>
              <a:ext cx="23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integ</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64" name="Rectangle 130"/>
            <p:cNvSpPr>
              <a:spLocks noChangeArrowheads="1"/>
            </p:cNvSpPr>
            <p:nvPr/>
          </p:nvSpPr>
          <p:spPr bwMode="auto">
            <a:xfrm>
              <a:off x="3840" y="2492"/>
              <a:ext cx="75"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dirty="0" smtClean="0">
                  <a:ln>
                    <a:noFill/>
                  </a:ln>
                  <a:solidFill>
                    <a:srgbClr val="000000"/>
                  </a:solidFill>
                  <a:effectLst/>
                  <a:latin typeface="Formata Regular" charset="0"/>
                </a:rPr>
                <a:t>r</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166" name="Rectangle 131"/>
            <p:cNvSpPr>
              <a:spLocks noChangeArrowheads="1"/>
            </p:cNvSpPr>
            <p:nvPr/>
          </p:nvSpPr>
          <p:spPr bwMode="auto">
            <a:xfrm>
              <a:off x="3865" y="2492"/>
              <a:ext cx="8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a</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67" name="Rectangle 132"/>
            <p:cNvSpPr>
              <a:spLocks noChangeArrowheads="1"/>
            </p:cNvSpPr>
            <p:nvPr/>
          </p:nvSpPr>
          <p:spPr bwMode="auto">
            <a:xfrm>
              <a:off x="3915" y="2492"/>
              <a:ext cx="35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tion test</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68" name="Line 133"/>
            <p:cNvSpPr>
              <a:spLocks noChangeShapeType="1"/>
            </p:cNvSpPr>
            <p:nvPr/>
          </p:nvSpPr>
          <p:spPr bwMode="auto">
            <a:xfrm flipH="1">
              <a:off x="918" y="2504"/>
              <a:ext cx="337"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230" name="Picture 1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1" y="2492"/>
              <a:ext cx="75" cy="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69" name="Freeform 135"/>
            <p:cNvSpPr>
              <a:spLocks/>
            </p:cNvSpPr>
            <p:nvPr/>
          </p:nvSpPr>
          <p:spPr bwMode="auto">
            <a:xfrm>
              <a:off x="881" y="2479"/>
              <a:ext cx="87" cy="38"/>
            </a:xfrm>
            <a:custGeom>
              <a:avLst/>
              <a:gdLst>
                <a:gd name="T0" fmla="*/ 0 w 87"/>
                <a:gd name="T1" fmla="*/ 25 h 38"/>
                <a:gd name="T2" fmla="*/ 87 w 87"/>
                <a:gd name="T3" fmla="*/ 38 h 38"/>
                <a:gd name="T4" fmla="*/ 62 w 87"/>
                <a:gd name="T5" fmla="*/ 25 h 38"/>
                <a:gd name="T6" fmla="*/ 87 w 87"/>
                <a:gd name="T7" fmla="*/ 0 h 38"/>
                <a:gd name="T8" fmla="*/ 0 w 87"/>
                <a:gd name="T9" fmla="*/ 25 h 38"/>
              </a:gdLst>
              <a:ahLst/>
              <a:cxnLst>
                <a:cxn ang="0">
                  <a:pos x="T0" y="T1"/>
                </a:cxn>
                <a:cxn ang="0">
                  <a:pos x="T2" y="T3"/>
                </a:cxn>
                <a:cxn ang="0">
                  <a:pos x="T4" y="T5"/>
                </a:cxn>
                <a:cxn ang="0">
                  <a:pos x="T6" y="T7"/>
                </a:cxn>
                <a:cxn ang="0">
                  <a:pos x="T8" y="T9"/>
                </a:cxn>
              </a:cxnLst>
              <a:rect l="0" t="0" r="r" b="b"/>
              <a:pathLst>
                <a:path w="87" h="38">
                  <a:moveTo>
                    <a:pt x="0" y="25"/>
                  </a:moveTo>
                  <a:lnTo>
                    <a:pt x="87" y="38"/>
                  </a:lnTo>
                  <a:lnTo>
                    <a:pt x="62" y="25"/>
                  </a:lnTo>
                  <a:lnTo>
                    <a:pt x="87" y="0"/>
                  </a:lnTo>
                  <a:lnTo>
                    <a:pt x="0" y="25"/>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70" name="Line 136"/>
            <p:cNvSpPr>
              <a:spLocks noChangeShapeType="1"/>
            </p:cNvSpPr>
            <p:nvPr/>
          </p:nvSpPr>
          <p:spPr bwMode="auto">
            <a:xfrm flipH="1">
              <a:off x="2167" y="2504"/>
              <a:ext cx="225"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233" name="Picture 1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0" y="2492"/>
              <a:ext cx="75" cy="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1" name="Freeform 138"/>
            <p:cNvSpPr>
              <a:spLocks/>
            </p:cNvSpPr>
            <p:nvPr/>
          </p:nvSpPr>
          <p:spPr bwMode="auto">
            <a:xfrm>
              <a:off x="2130" y="2479"/>
              <a:ext cx="75" cy="38"/>
            </a:xfrm>
            <a:custGeom>
              <a:avLst/>
              <a:gdLst>
                <a:gd name="T0" fmla="*/ 0 w 75"/>
                <a:gd name="T1" fmla="*/ 25 h 38"/>
                <a:gd name="T2" fmla="*/ 75 w 75"/>
                <a:gd name="T3" fmla="*/ 38 h 38"/>
                <a:gd name="T4" fmla="*/ 62 w 75"/>
                <a:gd name="T5" fmla="*/ 25 h 38"/>
                <a:gd name="T6" fmla="*/ 75 w 75"/>
                <a:gd name="T7" fmla="*/ 0 h 38"/>
                <a:gd name="T8" fmla="*/ 0 w 75"/>
                <a:gd name="T9" fmla="*/ 25 h 38"/>
              </a:gdLst>
              <a:ahLst/>
              <a:cxnLst>
                <a:cxn ang="0">
                  <a:pos x="T0" y="T1"/>
                </a:cxn>
                <a:cxn ang="0">
                  <a:pos x="T2" y="T3"/>
                </a:cxn>
                <a:cxn ang="0">
                  <a:pos x="T4" y="T5"/>
                </a:cxn>
                <a:cxn ang="0">
                  <a:pos x="T6" y="T7"/>
                </a:cxn>
                <a:cxn ang="0">
                  <a:pos x="T8" y="T9"/>
                </a:cxn>
              </a:cxnLst>
              <a:rect l="0" t="0" r="r" b="b"/>
              <a:pathLst>
                <a:path w="75" h="38">
                  <a:moveTo>
                    <a:pt x="0" y="25"/>
                  </a:moveTo>
                  <a:lnTo>
                    <a:pt x="75" y="38"/>
                  </a:lnTo>
                  <a:lnTo>
                    <a:pt x="62" y="25"/>
                  </a:lnTo>
                  <a:lnTo>
                    <a:pt x="75" y="0"/>
                  </a:lnTo>
                  <a:lnTo>
                    <a:pt x="0" y="25"/>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72" name="Line 139"/>
            <p:cNvSpPr>
              <a:spLocks noChangeShapeType="1"/>
            </p:cNvSpPr>
            <p:nvPr/>
          </p:nvSpPr>
          <p:spPr bwMode="auto">
            <a:xfrm flipH="1">
              <a:off x="3291" y="2504"/>
              <a:ext cx="237"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236" name="Picture 1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4" y="2492"/>
              <a:ext cx="74" cy="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3" name="Freeform 141"/>
            <p:cNvSpPr>
              <a:spLocks/>
            </p:cNvSpPr>
            <p:nvPr/>
          </p:nvSpPr>
          <p:spPr bwMode="auto">
            <a:xfrm>
              <a:off x="3254" y="2479"/>
              <a:ext cx="87" cy="38"/>
            </a:xfrm>
            <a:custGeom>
              <a:avLst/>
              <a:gdLst>
                <a:gd name="T0" fmla="*/ 0 w 87"/>
                <a:gd name="T1" fmla="*/ 25 h 38"/>
                <a:gd name="T2" fmla="*/ 87 w 87"/>
                <a:gd name="T3" fmla="*/ 38 h 38"/>
                <a:gd name="T4" fmla="*/ 62 w 87"/>
                <a:gd name="T5" fmla="*/ 25 h 38"/>
                <a:gd name="T6" fmla="*/ 87 w 87"/>
                <a:gd name="T7" fmla="*/ 0 h 38"/>
                <a:gd name="T8" fmla="*/ 0 w 87"/>
                <a:gd name="T9" fmla="*/ 25 h 38"/>
              </a:gdLst>
              <a:ahLst/>
              <a:cxnLst>
                <a:cxn ang="0">
                  <a:pos x="T0" y="T1"/>
                </a:cxn>
                <a:cxn ang="0">
                  <a:pos x="T2" y="T3"/>
                </a:cxn>
                <a:cxn ang="0">
                  <a:pos x="T4" y="T5"/>
                </a:cxn>
                <a:cxn ang="0">
                  <a:pos x="T6" y="T7"/>
                </a:cxn>
                <a:cxn ang="0">
                  <a:pos x="T8" y="T9"/>
                </a:cxn>
              </a:cxnLst>
              <a:rect l="0" t="0" r="r" b="b"/>
              <a:pathLst>
                <a:path w="87" h="38">
                  <a:moveTo>
                    <a:pt x="0" y="25"/>
                  </a:moveTo>
                  <a:lnTo>
                    <a:pt x="87" y="38"/>
                  </a:lnTo>
                  <a:lnTo>
                    <a:pt x="62" y="25"/>
                  </a:lnTo>
                  <a:lnTo>
                    <a:pt x="87" y="0"/>
                  </a:lnTo>
                  <a:lnTo>
                    <a:pt x="0" y="25"/>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74" name="AutoShape 142"/>
            <p:cNvSpPr>
              <a:spLocks noChangeArrowheads="1"/>
            </p:cNvSpPr>
            <p:nvPr/>
          </p:nvSpPr>
          <p:spPr bwMode="auto">
            <a:xfrm>
              <a:off x="131" y="857"/>
              <a:ext cx="850" cy="312"/>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5" name="AutoShape 143"/>
            <p:cNvSpPr>
              <a:spLocks noChangeArrowheads="1"/>
            </p:cNvSpPr>
            <p:nvPr/>
          </p:nvSpPr>
          <p:spPr bwMode="auto">
            <a:xfrm>
              <a:off x="137" y="863"/>
              <a:ext cx="850" cy="313"/>
            </a:xfrm>
            <a:prstGeom prst="roundRect">
              <a:avLst>
                <a:gd name="adj" fmla="val 50000"/>
              </a:avLst>
            </a:prstGeom>
            <a:noFill/>
            <a:ln w="19050">
              <a:solidFill>
                <a:srgbClr val="0083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76" name="Rectangle 144"/>
            <p:cNvSpPr>
              <a:spLocks noChangeArrowheads="1"/>
            </p:cNvSpPr>
            <p:nvPr/>
          </p:nvSpPr>
          <p:spPr bwMode="auto">
            <a:xfrm>
              <a:off x="244" y="882"/>
              <a:ext cx="10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R</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77" name="Rectangle 145"/>
            <p:cNvSpPr>
              <a:spLocks noChangeArrowheads="1"/>
            </p:cNvSpPr>
            <p:nvPr/>
          </p:nvSpPr>
          <p:spPr bwMode="auto">
            <a:xfrm>
              <a:off x="294" y="882"/>
              <a:ext cx="25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equir</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78" name="Rectangle 146"/>
            <p:cNvSpPr>
              <a:spLocks noChangeArrowheads="1"/>
            </p:cNvSpPr>
            <p:nvPr/>
          </p:nvSpPr>
          <p:spPr bwMode="auto">
            <a:xfrm>
              <a:off x="531" y="882"/>
              <a:ext cx="33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ements</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79" name="Rectangle 147"/>
            <p:cNvSpPr>
              <a:spLocks noChangeArrowheads="1"/>
            </p:cNvSpPr>
            <p:nvPr/>
          </p:nvSpPr>
          <p:spPr bwMode="auto">
            <a:xfrm>
              <a:off x="281" y="1007"/>
              <a:ext cx="412"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specifica</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180" name="Rectangle 148"/>
            <p:cNvSpPr>
              <a:spLocks noChangeArrowheads="1"/>
            </p:cNvSpPr>
            <p:nvPr/>
          </p:nvSpPr>
          <p:spPr bwMode="auto">
            <a:xfrm>
              <a:off x="656" y="1007"/>
              <a:ext cx="187"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smtClean="0">
                  <a:ln>
                    <a:noFill/>
                  </a:ln>
                  <a:solidFill>
                    <a:srgbClr val="000000"/>
                  </a:solidFill>
                  <a:effectLst/>
                  <a:latin typeface="Formata Regular" charset="0"/>
                </a:rPr>
                <a:t>tion</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89762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 fill="hold"/>
                                        <p:tgtEl>
                                          <p:spTgt spid="3"/>
                                        </p:tgtEl>
                                        <p:attrNameLst>
                                          <p:attrName>ppt_x</p:attrName>
                                        </p:attrNameLst>
                                      </p:cBhvr>
                                      <p:tavLst>
                                        <p:tav tm="0">
                                          <p:val>
                                            <p:strVal val="0-#ppt_w/2"/>
                                          </p:val>
                                        </p:tav>
                                        <p:tav tm="100000">
                                          <p:val>
                                            <p:strVal val="#ppt_x"/>
                                          </p:val>
                                        </p:tav>
                                      </p:tavLst>
                                    </p:anim>
                                    <p:anim calcmode="lin" valueType="num">
                                      <p:cBhvr additive="base">
                                        <p:cTn id="8" dur="3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
                                        </p:tgtEl>
                                        <p:attrNameLst>
                                          <p:attrName>ppt_y</p:attrName>
                                        </p:attrNameLst>
                                      </p:cBhvr>
                                      <p:tavLst>
                                        <p:tav tm="0">
                                          <p:val>
                                            <p:strVal val="#ppt_y"/>
                                          </p:val>
                                        </p:tav>
                                        <p:tav tm="100000">
                                          <p:val>
                                            <p:strVal val="#ppt_y"/>
                                          </p:val>
                                        </p:tav>
                                      </p:tavLst>
                                    </p:anim>
                                    <p:anim calcmode="lin" valueType="num">
                                      <p:cBhvr>
                                        <p:cTn id="14"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
                                        </p:tgtEl>
                                      </p:cBhvr>
                                    </p:animEffect>
                                  </p:childTnLst>
                                </p:cTn>
                              </p:par>
                            </p:childTnLst>
                          </p:cTn>
                        </p:par>
                        <p:par>
                          <p:cTn id="17" fill="hold">
                            <p:stCondLst>
                              <p:cond delay="900"/>
                            </p:stCondLst>
                            <p:childTnLst>
                              <p:par>
                                <p:cTn id="18" presetID="22" presetClass="entr" presetSubtype="8"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532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软件测试</a:t>
            </a:r>
            <a:r>
              <a:rPr lang="zh-CN" altLang="en-US" sz="2400" dirty="0">
                <a:latin typeface="微软雅黑" panose="020B0503020204020204" pitchFamily="34" charset="-122"/>
              </a:rPr>
              <a:t>用例</a:t>
            </a:r>
          </a:p>
        </p:txBody>
      </p:sp>
      <p:sp>
        <p:nvSpPr>
          <p:cNvPr id="3"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4"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flipV="1">
            <a:off x="612776" y="615950"/>
            <a:ext cx="6927299" cy="4763"/>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Line 10"/>
          <p:cNvSpPr>
            <a:spLocks noChangeShapeType="1"/>
          </p:cNvSpPr>
          <p:nvPr/>
        </p:nvSpPr>
        <p:spPr bwMode="auto">
          <a:xfrm>
            <a:off x="503082" y="6453336"/>
            <a:ext cx="8089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1"/>
          <p:cNvSpPr>
            <a:spLocks noChangeShapeType="1"/>
          </p:cNvSpPr>
          <p:nvPr/>
        </p:nvSpPr>
        <p:spPr bwMode="auto">
          <a:xfrm>
            <a:off x="853900" y="1484784"/>
            <a:ext cx="8188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2"/>
          <p:cNvSpPr>
            <a:spLocks noChangeShapeType="1"/>
          </p:cNvSpPr>
          <p:nvPr/>
        </p:nvSpPr>
        <p:spPr bwMode="auto">
          <a:xfrm>
            <a:off x="609600" y="3243263"/>
            <a:ext cx="8188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矩形 11"/>
          <p:cNvSpPr/>
          <p:nvPr/>
        </p:nvSpPr>
        <p:spPr>
          <a:xfrm>
            <a:off x="706846" y="1742727"/>
            <a:ext cx="7682372" cy="1477328"/>
          </a:xfrm>
          <a:prstGeom prst="rect">
            <a:avLst/>
          </a:prstGeom>
        </p:spPr>
        <p:txBody>
          <a:bodyPr wrap="square">
            <a:spAutoFit/>
          </a:bodyPr>
          <a:lstStyle/>
          <a:p>
            <a:r>
              <a:rPr lang="en-US" altLang="zh-CN" i="1" dirty="0">
                <a:latin typeface="Verdana" panose="020B0604030504040204" pitchFamily="34" charset="0"/>
              </a:rPr>
              <a:t>Test Case ID:		Test Item: </a:t>
            </a:r>
            <a:br>
              <a:rPr lang="en-US" altLang="zh-CN" i="1" dirty="0">
                <a:latin typeface="Verdana" panose="020B0604030504040204" pitchFamily="34" charset="0"/>
              </a:rPr>
            </a:br>
            <a:r>
              <a:rPr lang="en-US" altLang="zh-CN" i="1" dirty="0">
                <a:latin typeface="Verdana" panose="020B0604030504040204" pitchFamily="34" charset="0"/>
              </a:rPr>
              <a:t>Wrote By:	(tester name)	Documented Date:</a:t>
            </a:r>
            <a:br>
              <a:rPr lang="en-US" altLang="zh-CN" i="1" dirty="0">
                <a:latin typeface="Verdana" panose="020B0604030504040204" pitchFamily="34" charset="0"/>
              </a:rPr>
            </a:br>
            <a:r>
              <a:rPr lang="en-US" altLang="zh-CN" i="1" dirty="0">
                <a:latin typeface="Verdana" panose="020B0604030504040204" pitchFamily="34" charset="0"/>
              </a:rPr>
              <a:t>Test Type:			Test Suite#:</a:t>
            </a:r>
            <a:br>
              <a:rPr lang="en-US" altLang="zh-CN" i="1" dirty="0">
                <a:latin typeface="Verdana" panose="020B0604030504040204" pitchFamily="34" charset="0"/>
              </a:rPr>
            </a:br>
            <a:r>
              <a:rPr lang="en-US" altLang="zh-CN" i="1" dirty="0">
                <a:latin typeface="Verdana" panose="020B0604030504040204" pitchFamily="34" charset="0"/>
              </a:rPr>
              <a:t>Product Name:		Release and Version No.:</a:t>
            </a:r>
            <a:br>
              <a:rPr lang="en-US" altLang="zh-CN" i="1" dirty="0">
                <a:latin typeface="Verdana" panose="020B0604030504040204" pitchFamily="34" charset="0"/>
              </a:rPr>
            </a:br>
            <a:endParaRPr lang="zh-CN" altLang="en-US" dirty="0"/>
          </a:p>
        </p:txBody>
      </p:sp>
      <p:sp>
        <p:nvSpPr>
          <p:cNvPr id="13" name="矩形 12"/>
          <p:cNvSpPr/>
          <p:nvPr/>
        </p:nvSpPr>
        <p:spPr>
          <a:xfrm>
            <a:off x="609600" y="3441264"/>
            <a:ext cx="8676927" cy="2585323"/>
          </a:xfrm>
          <a:prstGeom prst="rect">
            <a:avLst/>
          </a:prstGeom>
        </p:spPr>
        <p:txBody>
          <a:bodyPr wrap="square">
            <a:spAutoFit/>
          </a:bodyPr>
          <a:lstStyle/>
          <a:p>
            <a:r>
              <a:rPr lang="en-US" altLang="zh-CN" i="1" dirty="0">
                <a:latin typeface="Verdana" panose="020B0604030504040204" pitchFamily="34" charset="0"/>
              </a:rPr>
              <a:t>Test case description:</a:t>
            </a:r>
            <a:br>
              <a:rPr lang="en-US" altLang="zh-CN" i="1" dirty="0">
                <a:latin typeface="Verdana" panose="020B0604030504040204" pitchFamily="34" charset="0"/>
              </a:rPr>
            </a:br>
            <a:r>
              <a:rPr lang="en-US" altLang="zh-CN" i="1" dirty="0">
                <a:latin typeface="Verdana" panose="020B0604030504040204" pitchFamily="34" charset="0"/>
              </a:rPr>
              <a:t/>
            </a:r>
            <a:br>
              <a:rPr lang="en-US" altLang="zh-CN" i="1" dirty="0">
                <a:latin typeface="Verdana" panose="020B0604030504040204" pitchFamily="34" charset="0"/>
              </a:rPr>
            </a:br>
            <a:r>
              <a:rPr lang="en-US" altLang="zh-CN" i="1" dirty="0">
                <a:latin typeface="Verdana" panose="020B0604030504040204" pitchFamily="34" charset="0"/>
              </a:rPr>
              <a:t>Operation procedure:</a:t>
            </a:r>
            <a:br>
              <a:rPr lang="en-US" altLang="zh-CN" i="1" dirty="0">
                <a:latin typeface="Verdana" panose="020B0604030504040204" pitchFamily="34" charset="0"/>
              </a:rPr>
            </a:br>
            <a:r>
              <a:rPr lang="en-US" altLang="zh-CN" i="1" dirty="0">
                <a:latin typeface="Verdana" panose="020B0604030504040204" pitchFamily="34" charset="0"/>
              </a:rPr>
              <a:t/>
            </a:r>
            <a:br>
              <a:rPr lang="en-US" altLang="zh-CN" i="1" dirty="0">
                <a:latin typeface="Verdana" panose="020B0604030504040204" pitchFamily="34" charset="0"/>
              </a:rPr>
            </a:br>
            <a:r>
              <a:rPr lang="en-US" altLang="zh-CN" i="1" dirty="0">
                <a:latin typeface="Verdana" panose="020B0604030504040204" pitchFamily="34" charset="0"/>
              </a:rPr>
              <a:t>Pre-conditions:		Post-conditions:</a:t>
            </a:r>
            <a:br>
              <a:rPr lang="en-US" altLang="zh-CN" i="1" dirty="0">
                <a:latin typeface="Verdana" panose="020B0604030504040204" pitchFamily="34" charset="0"/>
              </a:rPr>
            </a:br>
            <a:r>
              <a:rPr lang="en-US" altLang="zh-CN" i="1" dirty="0">
                <a:latin typeface="Verdana" panose="020B0604030504040204" pitchFamily="34" charset="0"/>
              </a:rPr>
              <a:t/>
            </a:r>
            <a:br>
              <a:rPr lang="en-US" altLang="zh-CN" i="1" dirty="0">
                <a:latin typeface="Verdana" panose="020B0604030504040204" pitchFamily="34" charset="0"/>
              </a:rPr>
            </a:br>
            <a:r>
              <a:rPr lang="en-US" altLang="zh-CN" i="1" dirty="0">
                <a:latin typeface="Verdana" panose="020B0604030504040204" pitchFamily="34" charset="0"/>
              </a:rPr>
              <a:t>Inputs data and/or events:	Expected output data and/or events:</a:t>
            </a:r>
            <a:br>
              <a:rPr lang="en-US" altLang="zh-CN" i="1" dirty="0">
                <a:latin typeface="Verdana" panose="020B0604030504040204" pitchFamily="34" charset="0"/>
              </a:rPr>
            </a:br>
            <a:r>
              <a:rPr lang="en-US" altLang="zh-CN" i="1" dirty="0">
                <a:latin typeface="Verdana" panose="020B0604030504040204" pitchFamily="34" charset="0"/>
              </a:rPr>
              <a:t/>
            </a:r>
            <a:br>
              <a:rPr lang="en-US" altLang="zh-CN" i="1" dirty="0">
                <a:latin typeface="Verdana" panose="020B0604030504040204" pitchFamily="34" charset="0"/>
              </a:rPr>
            </a:br>
            <a:r>
              <a:rPr lang="en-US" altLang="zh-CN" i="1" dirty="0">
                <a:latin typeface="Verdana" panose="020B0604030504040204" pitchFamily="34" charset="0"/>
              </a:rPr>
              <a:t>Required test scripts:	</a:t>
            </a:r>
          </a:p>
        </p:txBody>
      </p:sp>
    </p:spTree>
    <p:extLst>
      <p:ext uri="{BB962C8B-B14F-4D97-AF65-F5344CB8AC3E}">
        <p14:creationId xmlns:p14="http://schemas.microsoft.com/office/powerpoint/2010/main" val="73323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 fill="hold"/>
                                        <p:tgtEl>
                                          <p:spTgt spid="3"/>
                                        </p:tgtEl>
                                        <p:attrNameLst>
                                          <p:attrName>ppt_x</p:attrName>
                                        </p:attrNameLst>
                                      </p:cBhvr>
                                      <p:tavLst>
                                        <p:tav tm="0">
                                          <p:val>
                                            <p:strVal val="0-#ppt_w/2"/>
                                          </p:val>
                                        </p:tav>
                                        <p:tav tm="100000">
                                          <p:val>
                                            <p:strVal val="#ppt_x"/>
                                          </p:val>
                                        </p:tav>
                                      </p:tavLst>
                                    </p:anim>
                                    <p:anim calcmode="lin" valueType="num">
                                      <p:cBhvr additive="base">
                                        <p:cTn id="8" dur="3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
                                        </p:tgtEl>
                                        <p:attrNameLst>
                                          <p:attrName>ppt_y</p:attrName>
                                        </p:attrNameLst>
                                      </p:cBhvr>
                                      <p:tavLst>
                                        <p:tav tm="0">
                                          <p:val>
                                            <p:strVal val="#ppt_y"/>
                                          </p:val>
                                        </p:tav>
                                        <p:tav tm="100000">
                                          <p:val>
                                            <p:strVal val="#ppt_y"/>
                                          </p:val>
                                        </p:tav>
                                      </p:tavLst>
                                    </p:anim>
                                    <p:anim calcmode="lin" valueType="num">
                                      <p:cBhvr>
                                        <p:cTn id="14"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
                                        </p:tgtEl>
                                      </p:cBhvr>
                                    </p:animEffect>
                                  </p:childTnLst>
                                </p:cTn>
                              </p:par>
                            </p:childTnLst>
                          </p:cTn>
                        </p:par>
                        <p:par>
                          <p:cTn id="17" fill="hold">
                            <p:stCondLst>
                              <p:cond delay="900"/>
                            </p:stCondLst>
                            <p:childTnLst>
                              <p:par>
                                <p:cTn id="18" presetID="22" presetClass="entr" presetSubtype="8"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0555" y="908720"/>
            <a:ext cx="4615543" cy="5328592"/>
          </a:xfrm>
          <a:prstGeom prst="rect">
            <a:avLst/>
          </a:prstGeom>
        </p:spPr>
      </p:pic>
      <p:sp>
        <p:nvSpPr>
          <p:cNvPr id="4" name="右箭头 3"/>
          <p:cNvSpPr/>
          <p:nvPr/>
        </p:nvSpPr>
        <p:spPr bwMode="auto">
          <a:xfrm>
            <a:off x="4860826" y="2852936"/>
            <a:ext cx="864096" cy="108012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a:xfrm>
            <a:off x="5939650" y="2852919"/>
            <a:ext cx="2967480" cy="923330"/>
          </a:xfrm>
          <a:prstGeom prst="rect">
            <a:avLst/>
          </a:prstGeom>
          <a:noFill/>
        </p:spPr>
        <p:txBody>
          <a:bodyPr wrap="none" lIns="91440" tIns="45720" rIns="91440" bIns="45720">
            <a:spAutoFit/>
          </a:bodyPr>
          <a:lstStyle/>
          <a:p>
            <a:pPr algn="ctr"/>
            <a:r>
              <a:rPr lang="zh-CN" altLang="en-U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缺陷报告</a:t>
            </a:r>
            <a:endParaRPr lang="zh-CN" alt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906640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sz="half" idx="1"/>
          </p:nvPr>
        </p:nvSpPr>
        <p:spPr bwMode="auto">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en-US" altLang="zh-CN"/>
              <a:t>Problem ID</a:t>
            </a:r>
          </a:p>
          <a:p>
            <a:r>
              <a:rPr lang="en-US" altLang="zh-CN"/>
              <a:t>Current Software Name</a:t>
            </a:r>
          </a:p>
          <a:p>
            <a:r>
              <a:rPr lang="en-US" altLang="zh-CN"/>
              <a:t>Release No. and Version No. </a:t>
            </a:r>
          </a:p>
          <a:p>
            <a:r>
              <a:rPr lang="en-US" altLang="zh-CN"/>
              <a:t>Test Type</a:t>
            </a:r>
          </a:p>
          <a:p>
            <a:r>
              <a:rPr lang="en-US" altLang="zh-CN"/>
              <a:t>Reported by and date</a:t>
            </a:r>
          </a:p>
          <a:p>
            <a:r>
              <a:rPr lang="en-US" altLang="zh-CN"/>
              <a:t>Test ID</a:t>
            </a:r>
          </a:p>
          <a:p>
            <a:r>
              <a:rPr lang="en-US" altLang="zh-CN"/>
              <a:t>Subsystem or module name</a:t>
            </a:r>
          </a:p>
        </p:txBody>
      </p:sp>
      <p:sp>
        <p:nvSpPr>
          <p:cNvPr id="28676" name="Rectangle 8"/>
          <p:cNvSpPr>
            <a:spLocks noGrp="1" noChangeArrowheads="1"/>
          </p:cNvSpPr>
          <p:nvPr>
            <p:ph type="body" sz="half" idx="2"/>
          </p:nvPr>
        </p:nvSpPr>
        <p:spPr bwMode="auto">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en-US" altLang="zh-CN"/>
              <a:t>Feature name </a:t>
            </a:r>
          </a:p>
          <a:p>
            <a:r>
              <a:rPr lang="en-US" altLang="zh-CN"/>
              <a:t>Problem type (REQ, Design, Coding or…)</a:t>
            </a:r>
          </a:p>
          <a:p>
            <a:r>
              <a:rPr lang="en-US" altLang="zh-CN"/>
              <a:t>Problem severity (Fatal, Major, Minor,…)</a:t>
            </a:r>
          </a:p>
          <a:p>
            <a:r>
              <a:rPr lang="en-US" altLang="zh-CN"/>
              <a:t>Problem summary and detail description</a:t>
            </a:r>
          </a:p>
          <a:p>
            <a:pPr lvl="1"/>
            <a:r>
              <a:rPr lang="en-US" altLang="zh-CN" sz="1800"/>
              <a:t>Cause analysis</a:t>
            </a:r>
          </a:p>
          <a:p>
            <a:pPr lvl="1"/>
            <a:r>
              <a:rPr lang="en-US" altLang="zh-CN" sz="1800"/>
              <a:t>How to reproduce </a:t>
            </a:r>
          </a:p>
          <a:p>
            <a:pPr lvl="1"/>
            <a:r>
              <a:rPr lang="en-US" altLang="zh-CN" sz="1800"/>
              <a:t>attachment</a:t>
            </a:r>
          </a:p>
          <a:p>
            <a:endParaRPr lang="en-US" altLang="zh-CN"/>
          </a:p>
        </p:txBody>
      </p:sp>
      <p:sp>
        <p:nvSpPr>
          <p:cNvPr id="5"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532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软件测试缺陷报告</a:t>
            </a:r>
            <a:endParaRPr lang="zh-CN" altLang="en-US" sz="2400" dirty="0">
              <a:latin typeface="微软雅黑" panose="020B0503020204020204" pitchFamily="34" charset="-122"/>
            </a:endParaRPr>
          </a:p>
        </p:txBody>
      </p:sp>
      <p:sp>
        <p:nvSpPr>
          <p:cNvPr id="6"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7"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flipV="1">
            <a:off x="612777" y="615951"/>
            <a:ext cx="8280497" cy="4762"/>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85187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5"/>
                                        </p:tgtEl>
                                        <p:attrNameLst>
                                          <p:attrName>ppt_y</p:attrName>
                                        </p:attrNameLst>
                                      </p:cBhvr>
                                      <p:tavLst>
                                        <p:tav tm="0">
                                          <p:val>
                                            <p:strVal val="#ppt_y"/>
                                          </p:val>
                                        </p:tav>
                                        <p:tav tm="100000">
                                          <p:val>
                                            <p:strVal val="#ppt_y"/>
                                          </p:val>
                                        </p:tav>
                                      </p:tavLst>
                                    </p:anim>
                                    <p:anim calcmode="lin" valueType="num">
                                      <p:cBhvr>
                                        <p:cTn id="14"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5"/>
                                        </p:tgtEl>
                                      </p:cBhvr>
                                    </p:animEffect>
                                  </p:childTnLst>
                                </p:cTn>
                              </p:par>
                            </p:childTnLst>
                          </p:cTn>
                        </p:par>
                        <p:par>
                          <p:cTn id="17" fill="hold">
                            <p:stCondLst>
                              <p:cond delay="980"/>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22"/>
          <p:cNvGrpSpPr>
            <a:grpSpLocks/>
          </p:cNvGrpSpPr>
          <p:nvPr/>
        </p:nvGrpSpPr>
        <p:grpSpPr bwMode="auto">
          <a:xfrm>
            <a:off x="457994" y="1447800"/>
            <a:ext cx="8305800" cy="3496400"/>
            <a:chOff x="604" y="1299"/>
            <a:chExt cx="4771" cy="1793"/>
          </a:xfrm>
        </p:grpSpPr>
        <p:pic>
          <p:nvPicPr>
            <p:cNvPr id="36869" name="Picture 4" descr="j02920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 y="1915"/>
              <a:ext cx="1062" cy="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AutoShape 5"/>
            <p:cNvSpPr>
              <a:spLocks noChangeArrowheads="1"/>
            </p:cNvSpPr>
            <p:nvPr/>
          </p:nvSpPr>
          <p:spPr bwMode="auto">
            <a:xfrm>
              <a:off x="2064" y="1773"/>
              <a:ext cx="363" cy="216"/>
            </a:xfrm>
            <a:prstGeom prst="downArrow">
              <a:avLst>
                <a:gd name="adj1" fmla="val 50000"/>
                <a:gd name="adj2" fmla="val 25000"/>
              </a:avLst>
            </a:prstGeom>
            <a:solidFill>
              <a:schemeClr val="accent1"/>
            </a:solidFill>
            <a:ln w="12700" algn="ctr">
              <a:solidFill>
                <a:schemeClr val="tx1"/>
              </a:solidFill>
              <a:miter lim="800000"/>
              <a:headEnd type="none" w="sm" len="sm"/>
              <a:tailEnd type="none" w="lg" len="lg"/>
            </a:ln>
          </p:spPr>
          <p:txBody>
            <a:bodyPr lIns="90000" tIns="46800" rIns="90000" bIns="4680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endParaRPr lang="zh-CN" altLang="zh-CN" sz="1800">
                <a:latin typeface="Arial" panose="020B0604020202020204" pitchFamily="34" charset="0"/>
                <a:ea typeface="宋体" panose="02010600030101010101" pitchFamily="2" charset="-122"/>
              </a:endParaRPr>
            </a:p>
          </p:txBody>
        </p:sp>
        <p:sp>
          <p:nvSpPr>
            <p:cNvPr id="36871" name="AutoShape 6"/>
            <p:cNvSpPr>
              <a:spLocks noChangeArrowheads="1"/>
            </p:cNvSpPr>
            <p:nvPr/>
          </p:nvSpPr>
          <p:spPr bwMode="auto">
            <a:xfrm>
              <a:off x="1927" y="2588"/>
              <a:ext cx="498" cy="216"/>
            </a:xfrm>
            <a:prstGeom prst="downArrow">
              <a:avLst>
                <a:gd name="adj1" fmla="val 50000"/>
                <a:gd name="adj2" fmla="val 25000"/>
              </a:avLst>
            </a:prstGeom>
            <a:solidFill>
              <a:schemeClr val="accent1"/>
            </a:solidFill>
            <a:ln w="12700" algn="ctr">
              <a:solidFill>
                <a:schemeClr val="tx1"/>
              </a:solidFill>
              <a:miter lim="800000"/>
              <a:headEnd type="none" w="sm" len="sm"/>
              <a:tailEnd type="none" w="lg" len="lg"/>
            </a:ln>
          </p:spPr>
          <p:txBody>
            <a:bodyPr lIns="90000" tIns="46800" rIns="90000" bIns="4680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endParaRPr lang="zh-CN" altLang="zh-CN" sz="1800">
                <a:latin typeface="Arial" panose="020B0604020202020204" pitchFamily="34" charset="0"/>
                <a:ea typeface="宋体" panose="02010600030101010101" pitchFamily="2" charset="-122"/>
              </a:endParaRPr>
            </a:p>
          </p:txBody>
        </p:sp>
        <p:sp>
          <p:nvSpPr>
            <p:cNvPr id="36872" name="Rectangle 7"/>
            <p:cNvSpPr>
              <a:spLocks noChangeArrowheads="1"/>
            </p:cNvSpPr>
            <p:nvPr/>
          </p:nvSpPr>
          <p:spPr bwMode="auto">
            <a:xfrm>
              <a:off x="1610" y="2191"/>
              <a:ext cx="1043" cy="273"/>
            </a:xfrm>
            <a:prstGeom prst="rect">
              <a:avLst/>
            </a:prstGeom>
            <a:solidFill>
              <a:schemeClr val="tx1"/>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tx1"/>
              </a:extrusionClr>
              <a:contourClr>
                <a:schemeClr val="tx1"/>
              </a:contourClr>
            </a:sp3d>
          </p:spPr>
          <p:txBody>
            <a:bodyPr lIns="90000" tIns="46800" rIns="90000" bIns="46800" anchor="ctr">
              <a:spAutoFit/>
              <a:flatTx/>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2800" dirty="0">
                  <a:solidFill>
                    <a:schemeClr val="bg2"/>
                  </a:solidFill>
                  <a:latin typeface="Arial" panose="020B0604020202020204" pitchFamily="34" charset="0"/>
                  <a:ea typeface="宋体" panose="02010600030101010101" pitchFamily="2" charset="-122"/>
                </a:rPr>
                <a:t>Software</a:t>
              </a:r>
              <a:r>
                <a:rPr lang="en-US" altLang="zh-CN" sz="2800" dirty="0">
                  <a:latin typeface="Arial" panose="020B0604020202020204" pitchFamily="34" charset="0"/>
                  <a:ea typeface="宋体" panose="02010600030101010101" pitchFamily="2" charset="-122"/>
                </a:rPr>
                <a:t> </a:t>
              </a:r>
            </a:p>
          </p:txBody>
        </p:sp>
        <p:sp>
          <p:nvSpPr>
            <p:cNvPr id="36873" name="Text Box 8"/>
            <p:cNvSpPr txBox="1">
              <a:spLocks noChangeArrowheads="1"/>
            </p:cNvSpPr>
            <p:nvPr/>
          </p:nvSpPr>
          <p:spPr bwMode="auto">
            <a:xfrm>
              <a:off x="1927" y="1344"/>
              <a:ext cx="399"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lg" len="lg"/>
                </a14:hiddenLine>
              </a:ext>
            </a:extLst>
          </p:spPr>
          <p:txBody>
            <a:bodyPr wrap="none" lIns="90000" tIns="46800" rIns="90000" bIns="4680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2000" dirty="0" smtClean="0">
                  <a:latin typeface="Arial" panose="020B0604020202020204" pitchFamily="34" charset="0"/>
                  <a:ea typeface="宋体" panose="02010600030101010101" pitchFamily="2" charset="-122"/>
                </a:rPr>
                <a:t>输入</a:t>
              </a:r>
              <a:endParaRPr lang="en-US" altLang="zh-CN" sz="2000" dirty="0">
                <a:latin typeface="Arial" panose="020B0604020202020204" pitchFamily="34" charset="0"/>
                <a:ea typeface="宋体" panose="02010600030101010101" pitchFamily="2" charset="-122"/>
              </a:endParaRPr>
            </a:p>
          </p:txBody>
        </p:sp>
        <p:sp>
          <p:nvSpPr>
            <p:cNvPr id="36874" name="Text Box 9"/>
            <p:cNvSpPr txBox="1">
              <a:spLocks noChangeArrowheads="1"/>
            </p:cNvSpPr>
            <p:nvPr/>
          </p:nvSpPr>
          <p:spPr bwMode="auto">
            <a:xfrm>
              <a:off x="1882" y="2886"/>
              <a:ext cx="399"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lg" len="lg"/>
                </a14:hiddenLine>
              </a:ext>
            </a:extLst>
          </p:spPr>
          <p:txBody>
            <a:bodyPr wrap="none" lIns="90000" tIns="46800" rIns="90000" bIns="4680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2000" dirty="0" smtClean="0">
                  <a:latin typeface="Arial" panose="020B0604020202020204" pitchFamily="34" charset="0"/>
                  <a:ea typeface="宋体" panose="02010600030101010101" pitchFamily="2" charset="-122"/>
                </a:rPr>
                <a:t>输出</a:t>
              </a:r>
              <a:endParaRPr lang="en-US" altLang="zh-CN" sz="2000" dirty="0">
                <a:latin typeface="Arial" panose="020B0604020202020204" pitchFamily="34" charset="0"/>
                <a:ea typeface="宋体" panose="02010600030101010101" pitchFamily="2" charset="-122"/>
              </a:endParaRPr>
            </a:p>
          </p:txBody>
        </p:sp>
        <p:pic>
          <p:nvPicPr>
            <p:cNvPr id="36875" name="Picture 10" descr="MMj02545000000[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3" y="1597"/>
              <a:ext cx="223"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6" name="Picture 11" descr="MMj02545000000[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3" y="1389"/>
              <a:ext cx="247"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7" name="Picture 12" descr="MMj02545000000[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75" y="1570"/>
              <a:ext cx="247"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8" name="Picture 13" descr="j02920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 y="1730"/>
              <a:ext cx="1177"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9" name="AutoShape 14"/>
            <p:cNvSpPr>
              <a:spLocks noChangeArrowheads="1"/>
            </p:cNvSpPr>
            <p:nvPr/>
          </p:nvSpPr>
          <p:spPr bwMode="auto">
            <a:xfrm>
              <a:off x="4741" y="1727"/>
              <a:ext cx="363" cy="216"/>
            </a:xfrm>
            <a:prstGeom prst="downArrow">
              <a:avLst>
                <a:gd name="adj1" fmla="val 50000"/>
                <a:gd name="adj2" fmla="val 25000"/>
              </a:avLst>
            </a:prstGeom>
            <a:solidFill>
              <a:schemeClr val="accent1"/>
            </a:solidFill>
            <a:ln w="12700" algn="ctr">
              <a:solidFill>
                <a:schemeClr val="tx1"/>
              </a:solidFill>
              <a:miter lim="800000"/>
              <a:headEnd type="none" w="sm" len="sm"/>
              <a:tailEnd type="none" w="lg" len="lg"/>
            </a:ln>
          </p:spPr>
          <p:txBody>
            <a:bodyPr lIns="90000" tIns="46800" rIns="90000" bIns="4680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endParaRPr lang="zh-CN" altLang="zh-CN" sz="1800">
                <a:latin typeface="Arial" panose="020B0604020202020204" pitchFamily="34" charset="0"/>
                <a:ea typeface="宋体" panose="02010600030101010101" pitchFamily="2" charset="-122"/>
              </a:endParaRPr>
            </a:p>
          </p:txBody>
        </p:sp>
        <p:sp>
          <p:nvSpPr>
            <p:cNvPr id="36880" name="AutoShape 15"/>
            <p:cNvSpPr>
              <a:spLocks noChangeArrowheads="1"/>
            </p:cNvSpPr>
            <p:nvPr/>
          </p:nvSpPr>
          <p:spPr bwMode="auto">
            <a:xfrm>
              <a:off x="4604" y="2543"/>
              <a:ext cx="498" cy="216"/>
            </a:xfrm>
            <a:prstGeom prst="downArrow">
              <a:avLst>
                <a:gd name="adj1" fmla="val 50000"/>
                <a:gd name="adj2" fmla="val 25000"/>
              </a:avLst>
            </a:prstGeom>
            <a:solidFill>
              <a:schemeClr val="accent1"/>
            </a:solidFill>
            <a:ln w="12700" algn="ctr">
              <a:solidFill>
                <a:schemeClr val="tx1"/>
              </a:solidFill>
              <a:miter lim="800000"/>
              <a:headEnd type="none" w="sm" len="sm"/>
              <a:tailEnd type="none" w="lg" len="lg"/>
            </a:ln>
          </p:spPr>
          <p:txBody>
            <a:bodyPr lIns="90000" tIns="46800" rIns="90000" bIns="46800"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endParaRPr lang="zh-CN" altLang="zh-CN" sz="1800">
                <a:latin typeface="Arial" panose="020B0604020202020204" pitchFamily="34" charset="0"/>
                <a:ea typeface="宋体" panose="02010600030101010101" pitchFamily="2" charset="-122"/>
              </a:endParaRPr>
            </a:p>
          </p:txBody>
        </p:sp>
        <p:sp>
          <p:nvSpPr>
            <p:cNvPr id="36881" name="Text Box 16"/>
            <p:cNvSpPr txBox="1">
              <a:spLocks noChangeArrowheads="1"/>
            </p:cNvSpPr>
            <p:nvPr/>
          </p:nvSpPr>
          <p:spPr bwMode="auto">
            <a:xfrm>
              <a:off x="4604" y="1299"/>
              <a:ext cx="399"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lg" len="lg"/>
                </a14:hiddenLine>
              </a:ext>
            </a:extLst>
          </p:spPr>
          <p:txBody>
            <a:bodyPr wrap="none" lIns="90000" tIns="46800" rIns="90000" bIns="4680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2000" dirty="0" smtClean="0">
                  <a:latin typeface="Arial" panose="020B0604020202020204" pitchFamily="34" charset="0"/>
                  <a:ea typeface="宋体" panose="02010600030101010101" pitchFamily="2" charset="-122"/>
                </a:rPr>
                <a:t>输入</a:t>
              </a:r>
              <a:endParaRPr lang="en-US" altLang="zh-CN" sz="2000" dirty="0">
                <a:latin typeface="Arial" panose="020B0604020202020204" pitchFamily="34" charset="0"/>
                <a:ea typeface="宋体" panose="02010600030101010101" pitchFamily="2" charset="-122"/>
              </a:endParaRPr>
            </a:p>
          </p:txBody>
        </p:sp>
        <p:sp>
          <p:nvSpPr>
            <p:cNvPr id="36882" name="Text Box 17"/>
            <p:cNvSpPr txBox="1">
              <a:spLocks noChangeArrowheads="1"/>
            </p:cNvSpPr>
            <p:nvPr/>
          </p:nvSpPr>
          <p:spPr bwMode="auto">
            <a:xfrm>
              <a:off x="4559" y="2841"/>
              <a:ext cx="593"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lg" len="lg"/>
                </a14:hiddenLine>
              </a:ext>
            </a:extLst>
          </p:spPr>
          <p:txBody>
            <a:bodyPr lIns="90000" tIns="46800" rIns="90000" bIns="46800">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2000" dirty="0" smtClean="0">
                  <a:latin typeface="Arial" panose="020B0604020202020204" pitchFamily="34" charset="0"/>
                  <a:ea typeface="宋体" panose="02010600030101010101" pitchFamily="2" charset="-122"/>
                </a:rPr>
                <a:t>输出</a:t>
              </a:r>
              <a:endParaRPr lang="en-US" altLang="zh-CN" sz="2000" dirty="0">
                <a:latin typeface="Arial" panose="020B0604020202020204" pitchFamily="34" charset="0"/>
                <a:ea typeface="宋体" panose="02010600030101010101" pitchFamily="2" charset="-122"/>
              </a:endParaRPr>
            </a:p>
          </p:txBody>
        </p:sp>
        <p:sp>
          <p:nvSpPr>
            <p:cNvPr id="36883" name="Rectangle 18"/>
            <p:cNvSpPr>
              <a:spLocks noChangeArrowheads="1"/>
            </p:cNvSpPr>
            <p:nvPr/>
          </p:nvSpPr>
          <p:spPr bwMode="auto">
            <a:xfrm>
              <a:off x="4332" y="2153"/>
              <a:ext cx="1043" cy="241"/>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nchor="ctr">
              <a:spAutoFit/>
              <a:flatTx/>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dirty="0">
                  <a:latin typeface="Arial" panose="020B0604020202020204" pitchFamily="34" charset="0"/>
                  <a:ea typeface="宋体" panose="02010600030101010101" pitchFamily="2" charset="-122"/>
                </a:rPr>
                <a:t>Software </a:t>
              </a:r>
            </a:p>
          </p:txBody>
        </p:sp>
        <p:pic>
          <p:nvPicPr>
            <p:cNvPr id="36884" name="Picture 19" descr="MCj0198994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1" y="1434"/>
              <a:ext cx="246"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85" name="Picture 20" descr="MCj0198994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9" y="1434"/>
              <a:ext cx="246"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86" name="Picture 21" descr="MCj0198994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2" y="1616"/>
              <a:ext cx="246"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532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rPr>
              <a:t>黑</a:t>
            </a:r>
            <a:r>
              <a:rPr lang="zh-CN" altLang="en-US" sz="2400" dirty="0" smtClean="0">
                <a:latin typeface="微软雅黑" panose="020B0503020204020204" pitchFamily="34" charset="-122"/>
              </a:rPr>
              <a:t>盒测试 与  白盒测试</a:t>
            </a:r>
            <a:endParaRPr lang="zh-CN" altLang="en-US" sz="2400" dirty="0">
              <a:latin typeface="微软雅黑" panose="020B0503020204020204" pitchFamily="34" charset="-122"/>
            </a:endParaRPr>
          </a:p>
        </p:txBody>
      </p:sp>
      <p:sp>
        <p:nvSpPr>
          <p:cNvPr id="24"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25"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flipV="1">
            <a:off x="612777" y="615951"/>
            <a:ext cx="8280497" cy="4762"/>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76241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300" fill="hold"/>
                                        <p:tgtEl>
                                          <p:spTgt spid="24"/>
                                        </p:tgtEl>
                                        <p:attrNameLst>
                                          <p:attrName>ppt_x</p:attrName>
                                        </p:attrNameLst>
                                      </p:cBhvr>
                                      <p:tavLst>
                                        <p:tav tm="0">
                                          <p:val>
                                            <p:strVal val="0-#ppt_w/2"/>
                                          </p:val>
                                        </p:tav>
                                        <p:tav tm="100000">
                                          <p:val>
                                            <p:strVal val="#ppt_x"/>
                                          </p:val>
                                        </p:tav>
                                      </p:tavLst>
                                    </p:anim>
                                    <p:anim calcmode="lin" valueType="num">
                                      <p:cBhvr additive="base">
                                        <p:cTn id="8" dur="3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3"/>
                                        </p:tgtEl>
                                        <p:attrNameLst>
                                          <p:attrName>style.visibility</p:attrName>
                                        </p:attrNameLst>
                                      </p:cBhvr>
                                      <p:to>
                                        <p:strVal val="visible"/>
                                      </p:to>
                                    </p:set>
                                    <p:anim calcmode="lin" valueType="num">
                                      <p:cBhvr>
                                        <p:cTn id="12" dur="4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3"/>
                                        </p:tgtEl>
                                        <p:attrNameLst>
                                          <p:attrName>ppt_y</p:attrName>
                                        </p:attrNameLst>
                                      </p:cBhvr>
                                      <p:tavLst>
                                        <p:tav tm="0">
                                          <p:val>
                                            <p:strVal val="#ppt_y"/>
                                          </p:val>
                                        </p:tav>
                                        <p:tav tm="100000">
                                          <p:val>
                                            <p:strVal val="#ppt_y"/>
                                          </p:val>
                                        </p:tav>
                                      </p:tavLst>
                                    </p:anim>
                                    <p:anim calcmode="lin" valueType="num">
                                      <p:cBhvr>
                                        <p:cTn id="14" dur="4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3"/>
                                        </p:tgtEl>
                                      </p:cBhvr>
                                    </p:animEffect>
                                  </p:childTnLst>
                                </p:cTn>
                              </p:par>
                            </p:childTnLst>
                          </p:cTn>
                        </p:par>
                        <p:par>
                          <p:cTn id="17" fill="hold">
                            <p:stCondLst>
                              <p:cond delay="1020"/>
                            </p:stCondLst>
                            <p:childTnLst>
                              <p:par>
                                <p:cTn id="18" presetID="22" presetClass="entr" presetSubtype="8"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532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功能测试与 结构测试</a:t>
            </a:r>
            <a:endParaRPr lang="zh-CN" altLang="en-US" sz="2400" dirty="0">
              <a:latin typeface="微软雅黑" panose="020B0503020204020204" pitchFamily="34" charset="-122"/>
            </a:endParaRPr>
          </a:p>
        </p:txBody>
      </p:sp>
      <p:sp>
        <p:nvSpPr>
          <p:cNvPr id="5"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flipV="1">
            <a:off x="612777" y="615951"/>
            <a:ext cx="8280497" cy="4762"/>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图片 6"/>
          <p:cNvPicPr>
            <a:picLocks noChangeAspect="1"/>
          </p:cNvPicPr>
          <p:nvPr/>
        </p:nvPicPr>
        <p:blipFill>
          <a:blip r:embed="rId2"/>
          <a:stretch>
            <a:fillRect/>
          </a:stretch>
        </p:blipFill>
        <p:spPr>
          <a:xfrm>
            <a:off x="511363" y="1052736"/>
            <a:ext cx="7549930" cy="2880320"/>
          </a:xfrm>
          <a:prstGeom prst="rect">
            <a:avLst/>
          </a:prstGeom>
        </p:spPr>
      </p:pic>
      <p:sp>
        <p:nvSpPr>
          <p:cNvPr id="8" name="矩形 7"/>
          <p:cNvSpPr/>
          <p:nvPr/>
        </p:nvSpPr>
        <p:spPr>
          <a:xfrm>
            <a:off x="4561679" y="5345695"/>
            <a:ext cx="4572000" cy="769441"/>
          </a:xfrm>
          <a:prstGeom prst="rect">
            <a:avLst/>
          </a:prstGeom>
        </p:spPr>
        <p:txBody>
          <a:bodyPr>
            <a:spAutoFit/>
          </a:bodyPr>
          <a:lstStyle/>
          <a:p>
            <a:r>
              <a:rPr lang="zh-CN" altLang="en-US" sz="2200" dirty="0" smtClean="0"/>
              <a:t>结构测试的目的是找到软件上的一些逻辑错误</a:t>
            </a:r>
            <a:endParaRPr lang="zh-CN" altLang="en-US" sz="2200" dirty="0"/>
          </a:p>
        </p:txBody>
      </p:sp>
      <p:sp>
        <p:nvSpPr>
          <p:cNvPr id="9" name="矩形 8"/>
          <p:cNvSpPr/>
          <p:nvPr/>
        </p:nvSpPr>
        <p:spPr>
          <a:xfrm>
            <a:off x="592448" y="4316210"/>
            <a:ext cx="4572000" cy="769441"/>
          </a:xfrm>
          <a:prstGeom prst="rect">
            <a:avLst/>
          </a:prstGeom>
        </p:spPr>
        <p:txBody>
          <a:bodyPr>
            <a:spAutoFit/>
          </a:bodyPr>
          <a:lstStyle/>
          <a:p>
            <a:r>
              <a:rPr lang="zh-CN" altLang="en-US" sz="2200" dirty="0" smtClean="0"/>
              <a:t>功能测试的目的是找到在构造过程中需求以及设计上的一些错误。</a:t>
            </a:r>
            <a:endParaRPr lang="zh-CN" altLang="en-US" sz="2200" dirty="0"/>
          </a:p>
        </p:txBody>
      </p:sp>
    </p:spTree>
    <p:extLst>
      <p:ext uri="{BB962C8B-B14F-4D97-AF65-F5344CB8AC3E}">
        <p14:creationId xmlns:p14="http://schemas.microsoft.com/office/powerpoint/2010/main" val="218147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
                                        </p:tgtEl>
                                        <p:attrNameLst>
                                          <p:attrName>ppt_y</p:attrName>
                                        </p:attrNameLst>
                                      </p:cBhvr>
                                      <p:tavLst>
                                        <p:tav tm="0">
                                          <p:val>
                                            <p:strVal val="#ppt_y"/>
                                          </p:val>
                                        </p:tav>
                                        <p:tav tm="100000">
                                          <p:val>
                                            <p:strVal val="#ppt_y"/>
                                          </p:val>
                                        </p:tav>
                                      </p:tavLst>
                                    </p:anim>
                                    <p:anim calcmode="lin" valueType="num">
                                      <p:cBhvr>
                                        <p:cTn id="1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
                                        </p:tgtEl>
                                      </p:cBhvr>
                                    </p:animEffect>
                                  </p:childTnLst>
                                </p:cTn>
                              </p:par>
                            </p:childTnLst>
                          </p:cTn>
                        </p:par>
                        <p:par>
                          <p:cTn id="17" fill="hold">
                            <p:stCondLst>
                              <p:cond delay="102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532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静态测试与动态测试</a:t>
            </a:r>
            <a:endParaRPr lang="zh-CN" altLang="en-US" sz="2400" dirty="0">
              <a:latin typeface="微软雅黑" panose="020B0503020204020204" pitchFamily="34" charset="-122"/>
            </a:endParaRPr>
          </a:p>
        </p:txBody>
      </p:sp>
      <p:sp>
        <p:nvSpPr>
          <p:cNvPr id="3"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4"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flipV="1">
            <a:off x="612777" y="615951"/>
            <a:ext cx="8280497" cy="4762"/>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 name="图片 4"/>
          <p:cNvPicPr>
            <a:picLocks noChangeAspect="1"/>
          </p:cNvPicPr>
          <p:nvPr/>
        </p:nvPicPr>
        <p:blipFill>
          <a:blip r:embed="rId2"/>
          <a:stretch>
            <a:fillRect/>
          </a:stretch>
        </p:blipFill>
        <p:spPr>
          <a:xfrm>
            <a:off x="169532" y="836712"/>
            <a:ext cx="3686175" cy="3724275"/>
          </a:xfrm>
          <a:prstGeom prst="rect">
            <a:avLst/>
          </a:prstGeom>
        </p:spPr>
      </p:pic>
      <p:pic>
        <p:nvPicPr>
          <p:cNvPr id="6" name="图片 5"/>
          <p:cNvPicPr>
            <a:picLocks noChangeAspect="1"/>
          </p:cNvPicPr>
          <p:nvPr/>
        </p:nvPicPr>
        <p:blipFill>
          <a:blip r:embed="rId3"/>
          <a:stretch>
            <a:fillRect/>
          </a:stretch>
        </p:blipFill>
        <p:spPr>
          <a:xfrm>
            <a:off x="4483435" y="1102779"/>
            <a:ext cx="4409839" cy="1656184"/>
          </a:xfrm>
          <a:prstGeom prst="rect">
            <a:avLst/>
          </a:prstGeom>
        </p:spPr>
      </p:pic>
      <p:sp>
        <p:nvSpPr>
          <p:cNvPr id="7" name="矩形 6"/>
          <p:cNvSpPr/>
          <p:nvPr/>
        </p:nvSpPr>
        <p:spPr>
          <a:xfrm>
            <a:off x="486845" y="4983534"/>
            <a:ext cx="4572000" cy="892552"/>
          </a:xfrm>
          <a:prstGeom prst="rect">
            <a:avLst/>
          </a:prstGeom>
        </p:spPr>
        <p:txBody>
          <a:bodyPr>
            <a:spAutoFit/>
          </a:bodyPr>
          <a:lstStyle/>
          <a:p>
            <a:r>
              <a:rPr lang="zh-CN" altLang="en-US" sz="2600" dirty="0" smtClean="0"/>
              <a:t>静态测试不需要运行软件，通常采用的方法是静态分析方法</a:t>
            </a:r>
            <a:endParaRPr lang="zh-CN" altLang="en-US" sz="2600" dirty="0"/>
          </a:p>
        </p:txBody>
      </p:sp>
      <p:sp>
        <p:nvSpPr>
          <p:cNvPr id="8" name="矩形 7"/>
          <p:cNvSpPr/>
          <p:nvPr/>
        </p:nvSpPr>
        <p:spPr>
          <a:xfrm>
            <a:off x="4477623" y="3089702"/>
            <a:ext cx="4572000" cy="1692771"/>
          </a:xfrm>
          <a:prstGeom prst="rect">
            <a:avLst/>
          </a:prstGeom>
        </p:spPr>
        <p:txBody>
          <a:bodyPr>
            <a:spAutoFit/>
          </a:bodyPr>
          <a:lstStyle/>
          <a:p>
            <a:r>
              <a:rPr lang="zh-CN" altLang="en-US" sz="2600" dirty="0" smtClean="0"/>
              <a:t>动态测试是通过将软件运行起来，通过软件的预期输出和实际输出比对来发现错误的测试手段</a:t>
            </a:r>
            <a:endParaRPr lang="zh-CN" altLang="en-US" sz="2600" dirty="0"/>
          </a:p>
        </p:txBody>
      </p:sp>
    </p:spTree>
    <p:extLst>
      <p:ext uri="{BB962C8B-B14F-4D97-AF65-F5344CB8AC3E}">
        <p14:creationId xmlns:p14="http://schemas.microsoft.com/office/powerpoint/2010/main" val="62042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 fill="hold"/>
                                        <p:tgtEl>
                                          <p:spTgt spid="3"/>
                                        </p:tgtEl>
                                        <p:attrNameLst>
                                          <p:attrName>ppt_x</p:attrName>
                                        </p:attrNameLst>
                                      </p:cBhvr>
                                      <p:tavLst>
                                        <p:tav tm="0">
                                          <p:val>
                                            <p:strVal val="0-#ppt_w/2"/>
                                          </p:val>
                                        </p:tav>
                                        <p:tav tm="100000">
                                          <p:val>
                                            <p:strVal val="#ppt_x"/>
                                          </p:val>
                                        </p:tav>
                                      </p:tavLst>
                                    </p:anim>
                                    <p:anim calcmode="lin" valueType="num">
                                      <p:cBhvr additive="base">
                                        <p:cTn id="8" dur="3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
                                        </p:tgtEl>
                                        <p:attrNameLst>
                                          <p:attrName>ppt_y</p:attrName>
                                        </p:attrNameLst>
                                      </p:cBhvr>
                                      <p:tavLst>
                                        <p:tav tm="0">
                                          <p:val>
                                            <p:strVal val="#ppt_y"/>
                                          </p:val>
                                        </p:tav>
                                        <p:tav tm="100000">
                                          <p:val>
                                            <p:strVal val="#ppt_y"/>
                                          </p:val>
                                        </p:tav>
                                      </p:tavLst>
                                    </p:anim>
                                    <p:anim calcmode="lin" valueType="num">
                                      <p:cBhvr>
                                        <p:cTn id="14"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
                                        </p:tgtEl>
                                      </p:cBhvr>
                                    </p:animEffect>
                                  </p:childTnLst>
                                </p:cTn>
                              </p:par>
                            </p:childTnLst>
                          </p:cTn>
                        </p:par>
                        <p:par>
                          <p:cTn id="17" fill="hold">
                            <p:stCondLst>
                              <p:cond delay="1020"/>
                            </p:stCondLst>
                            <p:childTnLst>
                              <p:par>
                                <p:cTn id="18" presetID="22" presetClass="entr" presetSubtype="8"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77847" y="1268760"/>
            <a:ext cx="2924175" cy="2667000"/>
          </a:xfrm>
          <a:prstGeom prst="rect">
            <a:avLst/>
          </a:prstGeom>
        </p:spPr>
      </p:pic>
      <p:sp>
        <p:nvSpPr>
          <p:cNvPr id="3"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532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手工测试与自动化测试</a:t>
            </a:r>
            <a:endParaRPr lang="zh-CN" altLang="en-US" sz="2400" dirty="0">
              <a:latin typeface="微软雅黑" panose="020B0503020204020204" pitchFamily="34" charset="-122"/>
            </a:endParaRPr>
          </a:p>
        </p:txBody>
      </p:sp>
      <p:sp>
        <p:nvSpPr>
          <p:cNvPr id="4"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5"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flipV="1">
            <a:off x="612777" y="615951"/>
            <a:ext cx="8280497" cy="4762"/>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文本框 5"/>
          <p:cNvSpPr txBox="1"/>
          <p:nvPr/>
        </p:nvSpPr>
        <p:spPr>
          <a:xfrm>
            <a:off x="972394" y="4509120"/>
            <a:ext cx="3096344" cy="2092881"/>
          </a:xfrm>
          <a:prstGeom prst="rect">
            <a:avLst/>
          </a:prstGeom>
          <a:noFill/>
        </p:spPr>
        <p:txBody>
          <a:bodyPr wrap="square" rtlCol="0">
            <a:spAutoFit/>
          </a:bodyPr>
          <a:lstStyle/>
          <a:p>
            <a:r>
              <a:rPr lang="zh-CN" altLang="en-US" sz="2600" dirty="0" smtClean="0"/>
              <a:t>手工测试由测试人员手工完成，一般通过静态的代码走查和审查的方式进行</a:t>
            </a:r>
            <a:endParaRPr lang="zh-CN" altLang="en-US" sz="2600" dirty="0"/>
          </a:p>
        </p:txBody>
      </p:sp>
      <p:pic>
        <p:nvPicPr>
          <p:cNvPr id="7" name="图片 6"/>
          <p:cNvPicPr>
            <a:picLocks noChangeAspect="1"/>
          </p:cNvPicPr>
          <p:nvPr/>
        </p:nvPicPr>
        <p:blipFill>
          <a:blip r:embed="rId3"/>
          <a:stretch>
            <a:fillRect/>
          </a:stretch>
        </p:blipFill>
        <p:spPr>
          <a:xfrm>
            <a:off x="4878338" y="1352523"/>
            <a:ext cx="3558366" cy="2583237"/>
          </a:xfrm>
          <a:prstGeom prst="rect">
            <a:avLst/>
          </a:prstGeom>
        </p:spPr>
      </p:pic>
      <p:sp>
        <p:nvSpPr>
          <p:cNvPr id="8" name="文本框 7"/>
          <p:cNvSpPr txBox="1"/>
          <p:nvPr/>
        </p:nvSpPr>
        <p:spPr>
          <a:xfrm>
            <a:off x="5340360" y="4446205"/>
            <a:ext cx="3096344" cy="2092881"/>
          </a:xfrm>
          <a:prstGeom prst="rect">
            <a:avLst/>
          </a:prstGeom>
          <a:noFill/>
        </p:spPr>
        <p:txBody>
          <a:bodyPr wrap="square" rtlCol="0">
            <a:spAutoFit/>
          </a:bodyPr>
          <a:lstStyle/>
          <a:p>
            <a:r>
              <a:rPr lang="zh-CN" altLang="en-US" sz="2600" dirty="0" smtClean="0"/>
              <a:t>自动化测试由测试人员制定测试用例和测试脚本，由机器执行测试的测试方法</a:t>
            </a:r>
            <a:endParaRPr lang="zh-CN" altLang="en-US" sz="2600" dirty="0"/>
          </a:p>
        </p:txBody>
      </p:sp>
    </p:spTree>
    <p:extLst>
      <p:ext uri="{BB962C8B-B14F-4D97-AF65-F5344CB8AC3E}">
        <p14:creationId xmlns:p14="http://schemas.microsoft.com/office/powerpoint/2010/main" val="219112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p:cTn id="12"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3"/>
                                        </p:tgtEl>
                                        <p:attrNameLst>
                                          <p:attrName>ppt_y</p:attrName>
                                        </p:attrNameLst>
                                      </p:cBhvr>
                                      <p:tavLst>
                                        <p:tav tm="0">
                                          <p:val>
                                            <p:strVal val="#ppt_y"/>
                                          </p:val>
                                        </p:tav>
                                        <p:tav tm="100000">
                                          <p:val>
                                            <p:strVal val="#ppt_y"/>
                                          </p:val>
                                        </p:tav>
                                      </p:tavLst>
                                    </p:anim>
                                    <p:anim calcmode="lin" valueType="num">
                                      <p:cBhvr>
                                        <p:cTn id="14"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3"/>
                                        </p:tgtEl>
                                      </p:cBhvr>
                                    </p:animEffect>
                                  </p:childTnLst>
                                </p:cTn>
                              </p:par>
                            </p:childTnLst>
                          </p:cTn>
                        </p:par>
                        <p:par>
                          <p:cTn id="17" fill="hold">
                            <p:stCondLst>
                              <p:cond delay="106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Oval 5"/>
          <p:cNvSpPr>
            <a:spLocks noChangeArrowheads="1"/>
          </p:cNvSpPr>
          <p:nvPr/>
        </p:nvSpPr>
        <p:spPr bwMode="auto">
          <a:xfrm>
            <a:off x="3446463" y="1339850"/>
            <a:ext cx="2255837" cy="2265363"/>
          </a:xfrm>
          <a:prstGeom prst="ellipse">
            <a:avLst/>
          </a:prstGeom>
          <a:solidFill>
            <a:srgbClr val="4E4B4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5363" name="Freeform 8"/>
          <p:cNvSpPr>
            <a:spLocks/>
          </p:cNvSpPr>
          <p:nvPr/>
        </p:nvSpPr>
        <p:spPr bwMode="auto">
          <a:xfrm>
            <a:off x="3335338" y="2462213"/>
            <a:ext cx="2478087" cy="1254125"/>
          </a:xfrm>
          <a:custGeom>
            <a:avLst/>
            <a:gdLst>
              <a:gd name="T0" fmla="*/ 1549562246 w 3963"/>
              <a:gd name="T1" fmla="*/ 0 h 1997"/>
              <a:gd name="T2" fmla="*/ 1549562246 w 3963"/>
              <a:gd name="T3" fmla="*/ 6310189 h 1997"/>
              <a:gd name="T4" fmla="*/ 774976531 w 3963"/>
              <a:gd name="T5" fmla="*/ 787596152 h 1997"/>
              <a:gd name="T6" fmla="*/ 0 w 3963"/>
              <a:gd name="T7" fmla="*/ 6310189 h 19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64" name="Oval 9"/>
          <p:cNvSpPr>
            <a:spLocks noChangeArrowheads="1"/>
          </p:cNvSpPr>
          <p:nvPr/>
        </p:nvSpPr>
        <p:spPr bwMode="auto">
          <a:xfrm>
            <a:off x="5743575" y="2379663"/>
            <a:ext cx="139700"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5365" name="Oval 10"/>
          <p:cNvSpPr>
            <a:spLocks noChangeArrowheads="1"/>
          </p:cNvSpPr>
          <p:nvPr/>
        </p:nvSpPr>
        <p:spPr bwMode="auto">
          <a:xfrm>
            <a:off x="3263900" y="2379663"/>
            <a:ext cx="138113"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5366" name="TextBox 13"/>
          <p:cNvSpPr txBox="1">
            <a:spLocks noChangeArrowheads="1"/>
          </p:cNvSpPr>
          <p:nvPr/>
        </p:nvSpPr>
        <p:spPr bwMode="auto">
          <a:xfrm>
            <a:off x="3767138" y="1592263"/>
            <a:ext cx="161131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0">
                <a:solidFill>
                  <a:srgbClr val="F8F8F8"/>
                </a:solidFill>
                <a:ea typeface="宋体" panose="02010600030101010101" pitchFamily="2" charset="-122"/>
              </a:rPr>
              <a:t>02</a:t>
            </a:r>
            <a:endParaRPr lang="zh-CN" altLang="en-US" sz="10000">
              <a:solidFill>
                <a:srgbClr val="F8F8F8"/>
              </a:solidFill>
              <a:ea typeface="宋体" panose="02010600030101010101" pitchFamily="2" charset="-122"/>
            </a:endParaRPr>
          </a:p>
        </p:txBody>
      </p:sp>
      <p:cxnSp>
        <p:nvCxnSpPr>
          <p:cNvPr id="15367" name="直接连接符 15"/>
          <p:cNvCxnSpPr>
            <a:cxnSpLocks noChangeShapeType="1"/>
          </p:cNvCxnSpPr>
          <p:nvPr/>
        </p:nvCxnSpPr>
        <p:spPr bwMode="auto">
          <a:xfrm>
            <a:off x="1620838" y="4111625"/>
            <a:ext cx="590391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68" name="TextBox 17"/>
          <p:cNvSpPr txBox="1">
            <a:spLocks noChangeArrowheads="1"/>
          </p:cNvSpPr>
          <p:nvPr/>
        </p:nvSpPr>
        <p:spPr bwMode="auto">
          <a:xfrm>
            <a:off x="2412554" y="4226159"/>
            <a:ext cx="43548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dirty="0" smtClean="0">
                <a:solidFill>
                  <a:srgbClr val="C00000"/>
                </a:solidFill>
                <a:latin typeface="微软雅黑" panose="020B0503020204020204" pitchFamily="34" charset="-122"/>
              </a:rPr>
              <a:t>单元测试（</a:t>
            </a:r>
            <a:r>
              <a:rPr lang="en-US" altLang="zh-CN" sz="3200" dirty="0" smtClean="0">
                <a:solidFill>
                  <a:srgbClr val="C00000"/>
                </a:solidFill>
                <a:latin typeface="微软雅黑" panose="020B0503020204020204" pitchFamily="34" charset="-122"/>
              </a:rPr>
              <a:t>Unit Test</a:t>
            </a:r>
            <a:r>
              <a:rPr lang="zh-CN" altLang="en-US" sz="3200" dirty="0" smtClean="0">
                <a:solidFill>
                  <a:srgbClr val="C00000"/>
                </a:solidFill>
                <a:latin typeface="微软雅黑" panose="020B0503020204020204" pitchFamily="34" charset="-122"/>
              </a:rPr>
              <a:t>）</a:t>
            </a:r>
            <a:endParaRPr lang="zh-CN" altLang="en-US" sz="3200" dirty="0">
              <a:solidFill>
                <a:srgbClr val="C00000"/>
              </a:solidFill>
              <a:latin typeface="微软雅黑" panose="020B0503020204020204" pitchFamily="34" charset="-122"/>
            </a:endParaRPr>
          </a:p>
        </p:txBody>
      </p:sp>
    </p:spTree>
    <p:extLst>
      <p:ext uri="{BB962C8B-B14F-4D97-AF65-F5344CB8AC3E}">
        <p14:creationId xmlns:p14="http://schemas.microsoft.com/office/powerpoint/2010/main" val="1680214886"/>
      </p:ext>
    </p:extLst>
  </p:cSld>
  <p:clrMapOvr>
    <a:masterClrMapping/>
  </p:clrMapOvr>
  <p:transition spd="slow" advTm="10224">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wheel(1)">
                                      <p:cBhvr>
                                        <p:cTn id="7" dur="2000"/>
                                        <p:tgtEl>
                                          <p:spTgt spid="15362"/>
                                        </p:tgtEl>
                                      </p:cBhvr>
                                    </p:animEffect>
                                  </p:childTnLst>
                                </p:cTn>
                              </p:par>
                            </p:childTnLst>
                          </p:cTn>
                        </p:par>
                        <p:par>
                          <p:cTn id="8" fill="hold" nodeType="afterGroup">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15366"/>
                                        </p:tgtEl>
                                        <p:attrNameLst>
                                          <p:attrName>style.visibility</p:attrName>
                                        </p:attrNameLst>
                                      </p:cBhvr>
                                      <p:to>
                                        <p:strVal val="visible"/>
                                      </p:to>
                                    </p:set>
                                    <p:anim calcmode="lin" valueType="num">
                                      <p:cBhvr>
                                        <p:cTn id="11" dur="500" fill="hold"/>
                                        <p:tgtEl>
                                          <p:spTgt spid="15366"/>
                                        </p:tgtEl>
                                        <p:attrNameLst>
                                          <p:attrName>ppt_w</p:attrName>
                                        </p:attrNameLst>
                                      </p:cBhvr>
                                      <p:tavLst>
                                        <p:tav tm="0">
                                          <p:val>
                                            <p:fltVal val="0"/>
                                          </p:val>
                                        </p:tav>
                                        <p:tav tm="100000">
                                          <p:val>
                                            <p:strVal val="#ppt_w"/>
                                          </p:val>
                                        </p:tav>
                                      </p:tavLst>
                                    </p:anim>
                                    <p:anim calcmode="lin" valueType="num">
                                      <p:cBhvr>
                                        <p:cTn id="12" dur="500" fill="hold"/>
                                        <p:tgtEl>
                                          <p:spTgt spid="15366"/>
                                        </p:tgtEl>
                                        <p:attrNameLst>
                                          <p:attrName>ppt_h</p:attrName>
                                        </p:attrNameLst>
                                      </p:cBhvr>
                                      <p:tavLst>
                                        <p:tav tm="0">
                                          <p:val>
                                            <p:fltVal val="0"/>
                                          </p:val>
                                        </p:tav>
                                        <p:tav tm="100000">
                                          <p:val>
                                            <p:strVal val="#ppt_h"/>
                                          </p:val>
                                        </p:tav>
                                      </p:tavLst>
                                    </p:anim>
                                    <p:anim calcmode="lin" valueType="num">
                                      <p:cBhvr>
                                        <p:cTn id="13" dur="500" fill="hold"/>
                                        <p:tgtEl>
                                          <p:spTgt spid="15366"/>
                                        </p:tgtEl>
                                        <p:attrNameLst>
                                          <p:attrName>style.rotation</p:attrName>
                                        </p:attrNameLst>
                                      </p:cBhvr>
                                      <p:tavLst>
                                        <p:tav tm="0">
                                          <p:val>
                                            <p:fltVal val="90"/>
                                          </p:val>
                                        </p:tav>
                                        <p:tav tm="100000">
                                          <p:val>
                                            <p:fltVal val="0"/>
                                          </p:val>
                                        </p:tav>
                                      </p:tavLst>
                                    </p:anim>
                                    <p:animEffect transition="in" filter="fade">
                                      <p:cBhvr>
                                        <p:cTn id="14" dur="500"/>
                                        <p:tgtEl>
                                          <p:spTgt spid="15366"/>
                                        </p:tgtEl>
                                      </p:cBhvr>
                                    </p:animEffect>
                                  </p:childTnLst>
                                </p:cTn>
                              </p:par>
                            </p:childTnLst>
                          </p:cTn>
                        </p:par>
                        <p:par>
                          <p:cTn id="15" fill="hold" nodeType="afterGroup">
                            <p:stCondLst>
                              <p:cond delay="2500"/>
                            </p:stCondLst>
                            <p:childTnLst>
                              <p:par>
                                <p:cTn id="16" presetID="1" presetClass="entr" presetSubtype="0" fill="hold" grpId="0" nodeType="afterEffect">
                                  <p:stCondLst>
                                    <p:cond delay="0"/>
                                  </p:stCondLst>
                                  <p:childTnLst>
                                    <p:set>
                                      <p:cBhvr>
                                        <p:cTn id="17" dur="1" fill="hold">
                                          <p:stCondLst>
                                            <p:cond delay="0"/>
                                          </p:stCondLst>
                                        </p:cTn>
                                        <p:tgtEl>
                                          <p:spTgt spid="1536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364"/>
                                        </p:tgtEl>
                                        <p:attrNameLst>
                                          <p:attrName>style.visibility</p:attrName>
                                        </p:attrNameLst>
                                      </p:cBhvr>
                                      <p:to>
                                        <p:strVal val="visible"/>
                                      </p:to>
                                    </p:set>
                                  </p:childTnLst>
                                </p:cTn>
                              </p:par>
                            </p:childTnLst>
                          </p:cTn>
                        </p:par>
                        <p:par>
                          <p:cTn id="20" fill="hold" nodeType="afterGroup">
                            <p:stCondLst>
                              <p:cond delay="2501"/>
                            </p:stCondLst>
                            <p:childTnLst>
                              <p:par>
                                <p:cTn id="21" presetID="37" presetClass="path" presetSubtype="0" accel="50000" decel="50000" fill="hold" grpId="1" nodeType="afterEffect">
                                  <p:stCondLst>
                                    <p:cond delay="0"/>
                                  </p:stCondLst>
                                  <p:childTnLst>
                                    <p:animMotion origin="layout" path="M -3.88889E-6 4.48659E-6 L -0.00434 0.05064 L -0.02378 0.10846 C -0.03593 0.12696 -0.05625 0.15124 -0.07465 0.16396 C -0.09305 0.17668 -0.11302 0.18524 -0.13385 0.18455 C -0.16302 0.19102 -0.18246 0.17183 -0.2 0.16003 C -0.21805 0.14824 -0.23073 0.13159 -0.24166 0.11424 L -0.26562 0.05666 L -0.26961 4.48659E-6 " pathEditMode="relative" rAng="0" ptsTypes="FAfafaFAF">
                                      <p:cBhvr>
                                        <p:cTn id="22" dur="2000" spd="-99800" fill="hold"/>
                                        <p:tgtEl>
                                          <p:spTgt spid="15364"/>
                                        </p:tgtEl>
                                        <p:attrNameLst>
                                          <p:attrName>ppt_x,ppt_y</p:attrName>
                                        </p:attrNameLst>
                                      </p:cBhvr>
                                      <p:rCtr x="-13300" y="9600"/>
                                    </p:animMotion>
                                  </p:childTnLst>
                                </p:cTn>
                              </p:par>
                              <p:par>
                                <p:cTn id="23" presetID="22" presetClass="entr" presetSubtype="8" fill="hold" grpId="0" nodeType="withEffect">
                                  <p:stCondLst>
                                    <p:cond delay="0"/>
                                  </p:stCondLst>
                                  <p:childTnLst>
                                    <p:set>
                                      <p:cBhvr>
                                        <p:cTn id="24" dur="1" fill="hold">
                                          <p:stCondLst>
                                            <p:cond delay="0"/>
                                          </p:stCondLst>
                                        </p:cTn>
                                        <p:tgtEl>
                                          <p:spTgt spid="15363"/>
                                        </p:tgtEl>
                                        <p:attrNameLst>
                                          <p:attrName>style.visibility</p:attrName>
                                        </p:attrNameLst>
                                      </p:cBhvr>
                                      <p:to>
                                        <p:strVal val="visible"/>
                                      </p:to>
                                    </p:set>
                                    <p:animEffect transition="in" filter="wipe(left)">
                                      <p:cBhvr>
                                        <p:cTn id="25" dur="2000"/>
                                        <p:tgtEl>
                                          <p:spTgt spid="15363"/>
                                        </p:tgtEl>
                                      </p:cBhvr>
                                    </p:animEffect>
                                  </p:childTnLst>
                                </p:cTn>
                              </p:par>
                            </p:childTnLst>
                          </p:cTn>
                        </p:par>
                        <p:par>
                          <p:cTn id="26" fill="hold" nodeType="afterGroup">
                            <p:stCondLst>
                              <p:cond delay="4501"/>
                            </p:stCondLst>
                            <p:childTnLst>
                              <p:par>
                                <p:cTn id="27" presetID="31" presetClass="entr" presetSubtype="0" fill="hold" nodeType="afterEffect">
                                  <p:stCondLst>
                                    <p:cond delay="0"/>
                                  </p:stCondLst>
                                  <p:childTnLst>
                                    <p:set>
                                      <p:cBhvr>
                                        <p:cTn id="28" dur="1" fill="hold">
                                          <p:stCondLst>
                                            <p:cond delay="0"/>
                                          </p:stCondLst>
                                        </p:cTn>
                                        <p:tgtEl>
                                          <p:spTgt spid="15367"/>
                                        </p:tgtEl>
                                        <p:attrNameLst>
                                          <p:attrName>style.visibility</p:attrName>
                                        </p:attrNameLst>
                                      </p:cBhvr>
                                      <p:to>
                                        <p:strVal val="visible"/>
                                      </p:to>
                                    </p:set>
                                    <p:anim calcmode="lin" valueType="num">
                                      <p:cBhvr>
                                        <p:cTn id="29" dur="500" fill="hold"/>
                                        <p:tgtEl>
                                          <p:spTgt spid="15367"/>
                                        </p:tgtEl>
                                        <p:attrNameLst>
                                          <p:attrName>ppt_w</p:attrName>
                                        </p:attrNameLst>
                                      </p:cBhvr>
                                      <p:tavLst>
                                        <p:tav tm="0">
                                          <p:val>
                                            <p:fltVal val="0"/>
                                          </p:val>
                                        </p:tav>
                                        <p:tav tm="100000">
                                          <p:val>
                                            <p:strVal val="#ppt_w"/>
                                          </p:val>
                                        </p:tav>
                                      </p:tavLst>
                                    </p:anim>
                                    <p:anim calcmode="lin" valueType="num">
                                      <p:cBhvr>
                                        <p:cTn id="30" dur="500" fill="hold"/>
                                        <p:tgtEl>
                                          <p:spTgt spid="15367"/>
                                        </p:tgtEl>
                                        <p:attrNameLst>
                                          <p:attrName>ppt_h</p:attrName>
                                        </p:attrNameLst>
                                      </p:cBhvr>
                                      <p:tavLst>
                                        <p:tav tm="0">
                                          <p:val>
                                            <p:fltVal val="0"/>
                                          </p:val>
                                        </p:tav>
                                        <p:tav tm="100000">
                                          <p:val>
                                            <p:strVal val="#ppt_h"/>
                                          </p:val>
                                        </p:tav>
                                      </p:tavLst>
                                    </p:anim>
                                    <p:anim calcmode="lin" valueType="num">
                                      <p:cBhvr>
                                        <p:cTn id="31" dur="500" fill="hold"/>
                                        <p:tgtEl>
                                          <p:spTgt spid="15367"/>
                                        </p:tgtEl>
                                        <p:attrNameLst>
                                          <p:attrName>style.rotation</p:attrName>
                                        </p:attrNameLst>
                                      </p:cBhvr>
                                      <p:tavLst>
                                        <p:tav tm="0">
                                          <p:val>
                                            <p:fltVal val="90"/>
                                          </p:val>
                                        </p:tav>
                                        <p:tav tm="100000">
                                          <p:val>
                                            <p:fltVal val="0"/>
                                          </p:val>
                                        </p:tav>
                                      </p:tavLst>
                                    </p:anim>
                                    <p:animEffect transition="in" filter="fade">
                                      <p:cBhvr>
                                        <p:cTn id="32" dur="500"/>
                                        <p:tgtEl>
                                          <p:spTgt spid="15367"/>
                                        </p:tgtEl>
                                      </p:cBhvr>
                                    </p:animEffect>
                                  </p:childTnLst>
                                </p:cTn>
                              </p:par>
                            </p:childTnLst>
                          </p:cTn>
                        </p:par>
                        <p:par>
                          <p:cTn id="33" fill="hold" nodeType="afterGroup">
                            <p:stCondLst>
                              <p:cond delay="5001"/>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5368"/>
                                        </p:tgtEl>
                                        <p:attrNameLst>
                                          <p:attrName>style.visibility</p:attrName>
                                        </p:attrNameLst>
                                      </p:cBhvr>
                                      <p:to>
                                        <p:strVal val="visible"/>
                                      </p:to>
                                    </p:set>
                                    <p:anim calcmode="lin" valueType="num">
                                      <p:cBhvr>
                                        <p:cTn id="36" dur="500" fill="hold"/>
                                        <p:tgtEl>
                                          <p:spTgt spid="15368"/>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5368"/>
                                        </p:tgtEl>
                                        <p:attrNameLst>
                                          <p:attrName>ppt_y</p:attrName>
                                        </p:attrNameLst>
                                      </p:cBhvr>
                                      <p:tavLst>
                                        <p:tav tm="0">
                                          <p:val>
                                            <p:strVal val="#ppt_y"/>
                                          </p:val>
                                        </p:tav>
                                        <p:tav tm="100000">
                                          <p:val>
                                            <p:strVal val="#ppt_y"/>
                                          </p:val>
                                        </p:tav>
                                      </p:tavLst>
                                    </p:anim>
                                    <p:anim calcmode="lin" valueType="num">
                                      <p:cBhvr>
                                        <p:cTn id="38" dur="500" fill="hold"/>
                                        <p:tgtEl>
                                          <p:spTgt spid="15368"/>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5368"/>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5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nimBg="1" autoUpdateAnimBg="0"/>
      <p:bldP spid="15363" grpId="0" animBg="1"/>
      <p:bldP spid="15364" grpId="0" animBg="1" autoUpdateAnimBg="0"/>
      <p:bldP spid="15364" grpId="1" animBg="1" autoUpdateAnimBg="0"/>
      <p:bldP spid="15365" grpId="0" animBg="1" autoUpdateAnimBg="0"/>
      <p:bldP spid="15366" grpId="0" autoUpdateAnimBg="0"/>
      <p:bldP spid="15368"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76"/>
          <p:cNvSpPr txBox="1">
            <a:spLocks noChangeArrowheads="1"/>
          </p:cNvSpPr>
          <p:nvPr/>
        </p:nvSpPr>
        <p:spPr bwMode="auto">
          <a:xfrm>
            <a:off x="539750" y="11588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rPr>
              <a:t>教学目标</a:t>
            </a:r>
          </a:p>
        </p:txBody>
      </p:sp>
      <p:cxnSp>
        <p:nvCxnSpPr>
          <p:cNvPr id="13315" name="直接连接符 46"/>
          <p:cNvCxnSpPr>
            <a:cxnSpLocks noChangeShapeType="1"/>
          </p:cNvCxnSpPr>
          <p:nvPr/>
        </p:nvCxnSpPr>
        <p:spPr bwMode="auto">
          <a:xfrm flipH="1">
            <a:off x="612775" y="615950"/>
            <a:ext cx="7993063"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16" name="Freeform 5"/>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17" name="Freeform 5"/>
          <p:cNvSpPr>
            <a:spLocks/>
          </p:cNvSpPr>
          <p:nvPr/>
        </p:nvSpPr>
        <p:spPr bwMode="auto">
          <a:xfrm>
            <a:off x="2049463" y="3036401"/>
            <a:ext cx="1219200" cy="977900"/>
          </a:xfrm>
          <a:custGeom>
            <a:avLst/>
            <a:gdLst>
              <a:gd name="T0" fmla="*/ 319241642 w 2209"/>
              <a:gd name="T1" fmla="*/ 40020117 h 1776"/>
              <a:gd name="T2" fmla="*/ 672905677 w 2209"/>
              <a:gd name="T3" fmla="*/ 98231046 h 1776"/>
              <a:gd name="T4" fmla="*/ 614723510 w 2209"/>
              <a:gd name="T5" fmla="*/ 176148642 h 1776"/>
              <a:gd name="T6" fmla="*/ 349094656 w 2209"/>
              <a:gd name="T7" fmla="*/ 132490583 h 1776"/>
              <a:gd name="T8" fmla="*/ 159316159 w 2209"/>
              <a:gd name="T9" fmla="*/ 501159434 h 1776"/>
              <a:gd name="T10" fmla="*/ 161144131 w 2209"/>
              <a:gd name="T11" fmla="*/ 506616622 h 1776"/>
              <a:gd name="T12" fmla="*/ 69148896 w 2209"/>
              <a:gd name="T13" fmla="*/ 538450681 h 1776"/>
              <a:gd name="T14" fmla="*/ 66406937 w 2209"/>
              <a:gd name="T15" fmla="*/ 530871406 h 1776"/>
              <a:gd name="T16" fmla="*/ 319241642 w 2209"/>
              <a:gd name="T17" fmla="*/ 40020117 h 17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09" h="1776">
                <a:moveTo>
                  <a:pt x="1048" y="132"/>
                </a:moveTo>
                <a:cubicBezTo>
                  <a:pt x="1458" y="0"/>
                  <a:pt x="1887" y="85"/>
                  <a:pt x="2209" y="324"/>
                </a:cubicBezTo>
                <a:lnTo>
                  <a:pt x="2018" y="581"/>
                </a:lnTo>
                <a:cubicBezTo>
                  <a:pt x="1776" y="402"/>
                  <a:pt x="1454" y="338"/>
                  <a:pt x="1146" y="437"/>
                </a:cubicBezTo>
                <a:cubicBezTo>
                  <a:pt x="639" y="601"/>
                  <a:pt x="360" y="1145"/>
                  <a:pt x="523" y="1653"/>
                </a:cubicBezTo>
                <a:cubicBezTo>
                  <a:pt x="525" y="1659"/>
                  <a:pt x="527" y="1665"/>
                  <a:pt x="529" y="1671"/>
                </a:cubicBezTo>
                <a:lnTo>
                  <a:pt x="227" y="1776"/>
                </a:lnTo>
                <a:cubicBezTo>
                  <a:pt x="224" y="1767"/>
                  <a:pt x="221" y="1759"/>
                  <a:pt x="218" y="1751"/>
                </a:cubicBezTo>
                <a:cubicBezTo>
                  <a:pt x="0" y="1075"/>
                  <a:pt x="372" y="350"/>
                  <a:pt x="1048" y="13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18" name="Freeform 6"/>
          <p:cNvSpPr>
            <a:spLocks/>
          </p:cNvSpPr>
          <p:nvPr/>
        </p:nvSpPr>
        <p:spPr bwMode="auto">
          <a:xfrm>
            <a:off x="3162300" y="3214201"/>
            <a:ext cx="428625" cy="976312"/>
          </a:xfrm>
          <a:custGeom>
            <a:avLst/>
            <a:gdLst>
              <a:gd name="T0" fmla="*/ 58122543 w 777"/>
              <a:gd name="T1" fmla="*/ 0 h 1772"/>
              <a:gd name="T2" fmla="*/ 197495726 w 777"/>
              <a:gd name="T3" fmla="*/ 193673414 h 1772"/>
              <a:gd name="T4" fmla="*/ 145154932 w 777"/>
              <a:gd name="T5" fmla="*/ 537914854 h 1772"/>
              <a:gd name="T6" fmla="*/ 65426269 w 777"/>
              <a:gd name="T7" fmla="*/ 482059009 h 1772"/>
              <a:gd name="T8" fmla="*/ 104681589 w 777"/>
              <a:gd name="T9" fmla="*/ 223422830 h 1772"/>
              <a:gd name="T10" fmla="*/ 0 w 777"/>
              <a:gd name="T11" fmla="*/ 78015703 h 1772"/>
              <a:gd name="T12" fmla="*/ 58122543 w 777"/>
              <a:gd name="T13" fmla="*/ 0 h 17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7" h="1772">
                <a:moveTo>
                  <a:pt x="191" y="0"/>
                </a:moveTo>
                <a:cubicBezTo>
                  <a:pt x="399" y="154"/>
                  <a:pt x="563" y="373"/>
                  <a:pt x="649" y="638"/>
                </a:cubicBezTo>
                <a:cubicBezTo>
                  <a:pt x="777" y="1037"/>
                  <a:pt x="700" y="1453"/>
                  <a:pt x="477" y="1772"/>
                </a:cubicBezTo>
                <a:lnTo>
                  <a:pt x="215" y="1588"/>
                </a:lnTo>
                <a:cubicBezTo>
                  <a:pt x="383" y="1348"/>
                  <a:pt x="440" y="1036"/>
                  <a:pt x="344" y="736"/>
                </a:cubicBezTo>
                <a:cubicBezTo>
                  <a:pt x="279" y="537"/>
                  <a:pt x="157" y="373"/>
                  <a:pt x="0" y="257"/>
                </a:cubicBezTo>
                <a:lnTo>
                  <a:pt x="19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19" name="Freeform 7"/>
          <p:cNvSpPr>
            <a:spLocks/>
          </p:cNvSpPr>
          <p:nvPr/>
        </p:nvSpPr>
        <p:spPr bwMode="auto">
          <a:xfrm>
            <a:off x="2174875" y="3957151"/>
            <a:ext cx="1250950" cy="619125"/>
          </a:xfrm>
          <a:custGeom>
            <a:avLst/>
            <a:gdLst>
              <a:gd name="T0" fmla="*/ 689980557 w 2268"/>
              <a:gd name="T1" fmla="*/ 128718564 h 1125"/>
              <a:gd name="T2" fmla="*/ 489800978 w 2268"/>
              <a:gd name="T3" fmla="*/ 275608584 h 1125"/>
              <a:gd name="T4" fmla="*/ 0 w 2268"/>
              <a:gd name="T5" fmla="*/ 31801012 h 1125"/>
              <a:gd name="T6" fmla="*/ 91875879 w 2268"/>
              <a:gd name="T7" fmla="*/ 0 h 1125"/>
              <a:gd name="T8" fmla="*/ 459987222 w 2268"/>
              <a:gd name="T9" fmla="*/ 183234584 h 1125"/>
              <a:gd name="T10" fmla="*/ 610273862 w 2268"/>
              <a:gd name="T11" fmla="*/ 72990710 h 1125"/>
              <a:gd name="T12" fmla="*/ 689980557 w 2268"/>
              <a:gd name="T13" fmla="*/ 128718564 h 11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68" h="1125">
                <a:moveTo>
                  <a:pt x="2268" y="425"/>
                </a:moveTo>
                <a:cubicBezTo>
                  <a:pt x="2113" y="646"/>
                  <a:pt x="1887" y="820"/>
                  <a:pt x="1610" y="910"/>
                </a:cubicBezTo>
                <a:cubicBezTo>
                  <a:pt x="942" y="1125"/>
                  <a:pt x="227" y="765"/>
                  <a:pt x="0" y="105"/>
                </a:cubicBezTo>
                <a:lnTo>
                  <a:pt x="302" y="0"/>
                </a:lnTo>
                <a:cubicBezTo>
                  <a:pt x="473" y="496"/>
                  <a:pt x="1010" y="766"/>
                  <a:pt x="1512" y="605"/>
                </a:cubicBezTo>
                <a:cubicBezTo>
                  <a:pt x="1720" y="538"/>
                  <a:pt x="1889" y="407"/>
                  <a:pt x="2006" y="241"/>
                </a:cubicBezTo>
                <a:lnTo>
                  <a:pt x="2268" y="42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20" name="Oval 23"/>
          <p:cNvSpPr>
            <a:spLocks noChangeArrowheads="1"/>
          </p:cNvSpPr>
          <p:nvPr/>
        </p:nvSpPr>
        <p:spPr bwMode="auto">
          <a:xfrm>
            <a:off x="3829790" y="1179604"/>
            <a:ext cx="1351242" cy="132238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1" name="Oval 24"/>
          <p:cNvSpPr>
            <a:spLocks noChangeArrowheads="1"/>
          </p:cNvSpPr>
          <p:nvPr/>
        </p:nvSpPr>
        <p:spPr bwMode="auto">
          <a:xfrm>
            <a:off x="3945678" y="1297079"/>
            <a:ext cx="1112501" cy="108743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2" name="TextBox 12"/>
          <p:cNvSpPr txBox="1">
            <a:spLocks noChangeArrowheads="1"/>
          </p:cNvSpPr>
          <p:nvPr/>
        </p:nvSpPr>
        <p:spPr bwMode="auto">
          <a:xfrm>
            <a:off x="4129828" y="1517742"/>
            <a:ext cx="7373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dirty="0">
                <a:solidFill>
                  <a:srgbClr val="F8F8F8"/>
                </a:solidFill>
                <a:latin typeface="微软雅黑" panose="020B0503020204020204" pitchFamily="34" charset="-122"/>
              </a:rPr>
              <a:t>目标</a:t>
            </a:r>
            <a:r>
              <a:rPr lang="en-US" altLang="zh-CN" sz="1800" dirty="0">
                <a:solidFill>
                  <a:srgbClr val="F8F8F8"/>
                </a:solidFill>
                <a:latin typeface="微软雅黑" panose="020B0503020204020204" pitchFamily="34" charset="-122"/>
              </a:rPr>
              <a:t>1</a:t>
            </a:r>
            <a:endParaRPr lang="zh-CN" altLang="en-US" sz="1800" dirty="0">
              <a:solidFill>
                <a:srgbClr val="F8F8F8"/>
              </a:solidFill>
              <a:latin typeface="微软雅黑" panose="020B0503020204020204" pitchFamily="34" charset="-122"/>
            </a:endParaRPr>
          </a:p>
        </p:txBody>
      </p:sp>
      <p:sp>
        <p:nvSpPr>
          <p:cNvPr id="13323" name="Oval 23"/>
          <p:cNvSpPr>
            <a:spLocks noChangeArrowheads="1"/>
          </p:cNvSpPr>
          <p:nvPr/>
        </p:nvSpPr>
        <p:spPr bwMode="auto">
          <a:xfrm>
            <a:off x="3097213" y="5241925"/>
            <a:ext cx="1320800" cy="132238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4" name="Oval 24"/>
          <p:cNvSpPr>
            <a:spLocks noChangeArrowheads="1"/>
          </p:cNvSpPr>
          <p:nvPr/>
        </p:nvSpPr>
        <p:spPr bwMode="auto">
          <a:xfrm>
            <a:off x="3214688" y="5359400"/>
            <a:ext cx="1087437" cy="10874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5" name="TextBox 15"/>
          <p:cNvSpPr txBox="1">
            <a:spLocks noChangeArrowheads="1"/>
          </p:cNvSpPr>
          <p:nvPr/>
        </p:nvSpPr>
        <p:spPr bwMode="auto">
          <a:xfrm>
            <a:off x="3397250" y="5580063"/>
            <a:ext cx="720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dirty="0">
                <a:solidFill>
                  <a:srgbClr val="F8F8F8"/>
                </a:solidFill>
                <a:latin typeface="微软雅黑" panose="020B0503020204020204" pitchFamily="34" charset="-122"/>
              </a:rPr>
              <a:t>目标</a:t>
            </a:r>
            <a:r>
              <a:rPr lang="en-US" altLang="zh-CN" sz="1800" dirty="0">
                <a:solidFill>
                  <a:srgbClr val="F8F8F8"/>
                </a:solidFill>
                <a:latin typeface="微软雅黑" panose="020B0503020204020204" pitchFamily="34" charset="-122"/>
              </a:rPr>
              <a:t>3</a:t>
            </a:r>
            <a:endParaRPr lang="zh-CN" altLang="en-US" sz="1800" dirty="0">
              <a:solidFill>
                <a:srgbClr val="F8F8F8"/>
              </a:solidFill>
              <a:latin typeface="微软雅黑" panose="020B0503020204020204" pitchFamily="34" charset="-122"/>
            </a:endParaRPr>
          </a:p>
        </p:txBody>
      </p:sp>
      <p:sp>
        <p:nvSpPr>
          <p:cNvPr id="13326" name="Oval 23"/>
          <p:cNvSpPr>
            <a:spLocks noChangeArrowheads="1"/>
          </p:cNvSpPr>
          <p:nvPr/>
        </p:nvSpPr>
        <p:spPr bwMode="auto">
          <a:xfrm>
            <a:off x="4983946" y="2793513"/>
            <a:ext cx="1320800" cy="132238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7" name="Oval 24"/>
          <p:cNvSpPr>
            <a:spLocks noChangeArrowheads="1"/>
          </p:cNvSpPr>
          <p:nvPr/>
        </p:nvSpPr>
        <p:spPr bwMode="auto">
          <a:xfrm>
            <a:off x="5099834" y="2910988"/>
            <a:ext cx="1087437" cy="108743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328" name="TextBox 18"/>
          <p:cNvSpPr txBox="1">
            <a:spLocks noChangeArrowheads="1"/>
          </p:cNvSpPr>
          <p:nvPr/>
        </p:nvSpPr>
        <p:spPr bwMode="auto">
          <a:xfrm>
            <a:off x="5283984" y="3131651"/>
            <a:ext cx="7207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dirty="0">
                <a:solidFill>
                  <a:srgbClr val="F8F8F8"/>
                </a:solidFill>
                <a:latin typeface="微软雅黑" panose="020B0503020204020204" pitchFamily="34" charset="-122"/>
              </a:rPr>
              <a:t>目标</a:t>
            </a:r>
            <a:endParaRPr lang="en-US" altLang="zh-CN" sz="1800" dirty="0">
              <a:solidFill>
                <a:srgbClr val="F8F8F8"/>
              </a:solidFill>
              <a:latin typeface="微软雅黑" panose="020B0503020204020204" pitchFamily="34" charset="-122"/>
            </a:endParaRPr>
          </a:p>
          <a:p>
            <a:pPr algn="ctr" eaLnBrk="1" hangingPunct="1">
              <a:spcBef>
                <a:spcPct val="0"/>
              </a:spcBef>
              <a:buFontTx/>
              <a:buNone/>
            </a:pPr>
            <a:r>
              <a:rPr lang="en-US" altLang="zh-CN" sz="1800" dirty="0">
                <a:solidFill>
                  <a:srgbClr val="F8F8F8"/>
                </a:solidFill>
                <a:latin typeface="微软雅黑" panose="020B0503020204020204" pitchFamily="34" charset="-122"/>
              </a:rPr>
              <a:t>2</a:t>
            </a:r>
            <a:endParaRPr lang="zh-CN" altLang="en-US" sz="1800" dirty="0">
              <a:solidFill>
                <a:srgbClr val="F8F8F8"/>
              </a:solidFill>
              <a:latin typeface="微软雅黑" panose="020B0503020204020204" pitchFamily="34" charset="-122"/>
            </a:endParaRPr>
          </a:p>
        </p:txBody>
      </p:sp>
      <p:cxnSp>
        <p:nvCxnSpPr>
          <p:cNvPr id="13329" name="直接连接符 9"/>
          <p:cNvCxnSpPr>
            <a:cxnSpLocks noChangeShapeType="1"/>
          </p:cNvCxnSpPr>
          <p:nvPr/>
        </p:nvCxnSpPr>
        <p:spPr bwMode="auto">
          <a:xfrm flipH="1">
            <a:off x="3214688" y="2435800"/>
            <a:ext cx="638026" cy="674113"/>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30" name="直接连接符 21"/>
          <p:cNvCxnSpPr>
            <a:cxnSpLocks noChangeShapeType="1"/>
          </p:cNvCxnSpPr>
          <p:nvPr/>
        </p:nvCxnSpPr>
        <p:spPr bwMode="auto">
          <a:xfrm>
            <a:off x="3757613" y="3634751"/>
            <a:ext cx="1252538"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31" name="直接连接符 24"/>
          <p:cNvCxnSpPr>
            <a:cxnSpLocks noChangeShapeType="1"/>
          </p:cNvCxnSpPr>
          <p:nvPr/>
        </p:nvCxnSpPr>
        <p:spPr bwMode="auto">
          <a:xfrm>
            <a:off x="3757613" y="4471988"/>
            <a:ext cx="0" cy="676275"/>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33" name="TextBox 29"/>
          <p:cNvSpPr txBox="1">
            <a:spLocks noChangeArrowheads="1"/>
          </p:cNvSpPr>
          <p:nvPr/>
        </p:nvSpPr>
        <p:spPr bwMode="auto">
          <a:xfrm>
            <a:off x="5410940" y="1490754"/>
            <a:ext cx="355434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r>
              <a:rPr lang="zh-CN" altLang="en-US" sz="2400" dirty="0" smtClean="0">
                <a:solidFill>
                  <a:srgbClr val="FF0000"/>
                </a:solidFill>
              </a:rPr>
              <a:t>掌握</a:t>
            </a:r>
            <a:r>
              <a:rPr lang="zh-CN" altLang="en-US" sz="1800" dirty="0" smtClean="0"/>
              <a:t>软件测试相关概念，认识测试重要性</a:t>
            </a:r>
            <a:endParaRPr lang="zh-CN" altLang="en-US" sz="1800" dirty="0"/>
          </a:p>
        </p:txBody>
      </p:sp>
      <p:sp>
        <p:nvSpPr>
          <p:cNvPr id="13335" name="TextBox 31"/>
          <p:cNvSpPr txBox="1">
            <a:spLocks noChangeArrowheads="1"/>
          </p:cNvSpPr>
          <p:nvPr/>
        </p:nvSpPr>
        <p:spPr bwMode="auto">
          <a:xfrm>
            <a:off x="5494338" y="4172236"/>
            <a:ext cx="3651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r>
              <a:rPr lang="zh-CN" altLang="en-US" sz="2800" dirty="0" smtClean="0">
                <a:solidFill>
                  <a:srgbClr val="FF0000"/>
                </a:solidFill>
              </a:rPr>
              <a:t>掌握</a:t>
            </a:r>
            <a:r>
              <a:rPr lang="zh-CN" altLang="en-US" dirty="0" smtClean="0">
                <a:solidFill>
                  <a:schemeClr val="bg1"/>
                </a:solidFill>
              </a:rPr>
              <a:t>测试基本过程和测试的基本原则</a:t>
            </a:r>
            <a:endParaRPr lang="zh-CN" altLang="en-US" dirty="0">
              <a:solidFill>
                <a:schemeClr val="bg1"/>
              </a:solidFill>
            </a:endParaRPr>
          </a:p>
        </p:txBody>
      </p:sp>
      <p:sp>
        <p:nvSpPr>
          <p:cNvPr id="13337" name="TextBox 33"/>
          <p:cNvSpPr txBox="1">
            <a:spLocks noChangeArrowheads="1"/>
          </p:cNvSpPr>
          <p:nvPr/>
        </p:nvSpPr>
        <p:spPr bwMode="auto">
          <a:xfrm>
            <a:off x="4983946" y="5580063"/>
            <a:ext cx="362189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r>
              <a:rPr lang="zh-CN" altLang="en-US" sz="4000" dirty="0" smtClean="0">
                <a:solidFill>
                  <a:schemeClr val="tx1"/>
                </a:solidFill>
              </a:rPr>
              <a:t>了解</a:t>
            </a:r>
            <a:r>
              <a:rPr lang="zh-CN" altLang="en-US" sz="2400" dirty="0"/>
              <a:t>黑</a:t>
            </a:r>
            <a:r>
              <a:rPr lang="zh-CN" altLang="en-US" sz="2400" dirty="0" smtClean="0"/>
              <a:t>盒</a:t>
            </a:r>
            <a:r>
              <a:rPr lang="en-US" altLang="zh-CN" sz="2400" dirty="0" smtClean="0"/>
              <a:t>/</a:t>
            </a:r>
            <a:r>
              <a:rPr lang="zh-CN" altLang="en-US" sz="2400" dirty="0" smtClean="0"/>
              <a:t>白</a:t>
            </a:r>
            <a:r>
              <a:rPr lang="zh-CN" altLang="en-US" sz="2400" smtClean="0"/>
              <a:t>盒测试方法</a:t>
            </a:r>
            <a:endParaRPr lang="zh-CN" altLang="zh-CN" sz="1600" dirty="0"/>
          </a:p>
        </p:txBody>
      </p:sp>
      <p:sp>
        <p:nvSpPr>
          <p:cNvPr id="2" name="文本框 1"/>
          <p:cNvSpPr txBox="1"/>
          <p:nvPr/>
        </p:nvSpPr>
        <p:spPr>
          <a:xfrm>
            <a:off x="2485252" y="3629094"/>
            <a:ext cx="646331" cy="369332"/>
          </a:xfrm>
          <a:prstGeom prst="rect">
            <a:avLst/>
          </a:prstGeom>
          <a:noFill/>
        </p:spPr>
        <p:txBody>
          <a:bodyPr wrap="none" rtlCol="0">
            <a:spAutoFit/>
          </a:bodyPr>
          <a:lstStyle/>
          <a:p>
            <a:r>
              <a:rPr lang="zh-CN" altLang="en-US" dirty="0"/>
              <a:t>目标</a:t>
            </a:r>
          </a:p>
        </p:txBody>
      </p:sp>
    </p:spTree>
    <p:extLst>
      <p:ext uri="{BB962C8B-B14F-4D97-AF65-F5344CB8AC3E}">
        <p14:creationId xmlns:p14="http://schemas.microsoft.com/office/powerpoint/2010/main" val="3307623625"/>
      </p:ext>
    </p:extLst>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additive="base">
                                        <p:cTn id="7" dur="300" fill="hold"/>
                                        <p:tgtEl>
                                          <p:spTgt spid="13316"/>
                                        </p:tgtEl>
                                        <p:attrNameLst>
                                          <p:attrName>ppt_x</p:attrName>
                                        </p:attrNameLst>
                                      </p:cBhvr>
                                      <p:tavLst>
                                        <p:tav tm="0">
                                          <p:val>
                                            <p:strVal val="0-#ppt_w/2"/>
                                          </p:val>
                                        </p:tav>
                                        <p:tav tm="100000">
                                          <p:val>
                                            <p:strVal val="#ppt_x"/>
                                          </p:val>
                                        </p:tav>
                                      </p:tavLst>
                                    </p:anim>
                                    <p:anim calcmode="lin" valueType="num">
                                      <p:cBhvr additive="base">
                                        <p:cTn id="8" dur="300" fill="hold"/>
                                        <p:tgtEl>
                                          <p:spTgt spid="1331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300"/>
                            </p:stCondLst>
                            <p:childTnLst>
                              <p:par>
                                <p:cTn id="10" presetID="22" presetClass="entr" presetSubtype="8" fill="hold" nodeType="afterEffect">
                                  <p:stCondLst>
                                    <p:cond delay="0"/>
                                  </p:stCondLst>
                                  <p:childTnLst>
                                    <p:set>
                                      <p:cBhvr>
                                        <p:cTn id="11" dur="1" fill="hold">
                                          <p:stCondLst>
                                            <p:cond delay="0"/>
                                          </p:stCondLst>
                                        </p:cTn>
                                        <p:tgtEl>
                                          <p:spTgt spid="13315"/>
                                        </p:tgtEl>
                                        <p:attrNameLst>
                                          <p:attrName>style.visibility</p:attrName>
                                        </p:attrNameLst>
                                      </p:cBhvr>
                                      <p:to>
                                        <p:strVal val="visible"/>
                                      </p:to>
                                    </p:set>
                                    <p:animEffect transition="in" filter="wipe(left)">
                                      <p:cBhvr>
                                        <p:cTn id="12" dur="500"/>
                                        <p:tgtEl>
                                          <p:spTgt spid="13315"/>
                                        </p:tgtEl>
                                      </p:cBhvr>
                                    </p:animEffect>
                                  </p:childTnLst>
                                </p:cTn>
                              </p:par>
                            </p:childTnLst>
                          </p:cTn>
                        </p:par>
                        <p:par>
                          <p:cTn id="13" fill="hold" nodeType="afterGroup">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3314"/>
                                        </p:tgtEl>
                                        <p:attrNameLst>
                                          <p:attrName>style.visibility</p:attrName>
                                        </p:attrNameLst>
                                      </p:cBhvr>
                                      <p:to>
                                        <p:strVal val="visible"/>
                                      </p:to>
                                    </p:set>
                                    <p:anim calcmode="lin" valueType="num">
                                      <p:cBhvr>
                                        <p:cTn id="16" dur="400" fill="hold"/>
                                        <p:tgtEl>
                                          <p:spTgt spid="13314"/>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13314"/>
                                        </p:tgtEl>
                                        <p:attrNameLst>
                                          <p:attrName>ppt_y</p:attrName>
                                        </p:attrNameLst>
                                      </p:cBhvr>
                                      <p:tavLst>
                                        <p:tav tm="0">
                                          <p:val>
                                            <p:strVal val="#ppt_y"/>
                                          </p:val>
                                        </p:tav>
                                        <p:tav tm="100000">
                                          <p:val>
                                            <p:strVal val="#ppt_y"/>
                                          </p:val>
                                        </p:tav>
                                      </p:tavLst>
                                    </p:anim>
                                    <p:anim calcmode="lin" valueType="num">
                                      <p:cBhvr>
                                        <p:cTn id="18" dur="400" fill="hold"/>
                                        <p:tgtEl>
                                          <p:spTgt spid="13314"/>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1331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13314"/>
                                        </p:tgtEl>
                                      </p:cBhvr>
                                    </p:animEffect>
                                  </p:childTnLst>
                                </p:cTn>
                              </p:par>
                            </p:childTnLst>
                          </p:cTn>
                        </p:par>
                        <p:par>
                          <p:cTn id="21" fill="hold" nodeType="afterGroup">
                            <p:stCondLst>
                              <p:cond delay="1320"/>
                            </p:stCondLst>
                            <p:childTnLst>
                              <p:par>
                                <p:cTn id="22" presetID="22" presetClass="entr" presetSubtype="8" fill="hold" grpId="0" nodeType="afterEffect">
                                  <p:stCondLst>
                                    <p:cond delay="0"/>
                                  </p:stCondLst>
                                  <p:childTnLst>
                                    <p:set>
                                      <p:cBhvr>
                                        <p:cTn id="23" dur="1" fill="hold">
                                          <p:stCondLst>
                                            <p:cond delay="0"/>
                                          </p:stCondLst>
                                        </p:cTn>
                                        <p:tgtEl>
                                          <p:spTgt spid="13317"/>
                                        </p:tgtEl>
                                        <p:attrNameLst>
                                          <p:attrName>style.visibility</p:attrName>
                                        </p:attrNameLst>
                                      </p:cBhvr>
                                      <p:to>
                                        <p:strVal val="visible"/>
                                      </p:to>
                                    </p:set>
                                    <p:animEffect transition="in" filter="wipe(left)">
                                      <p:cBhvr>
                                        <p:cTn id="24" dur="500"/>
                                        <p:tgtEl>
                                          <p:spTgt spid="13317"/>
                                        </p:tgtEl>
                                      </p:cBhvr>
                                    </p:animEffect>
                                  </p:childTnLst>
                                </p:cTn>
                              </p:par>
                            </p:childTnLst>
                          </p:cTn>
                        </p:par>
                        <p:par>
                          <p:cTn id="25" fill="hold" nodeType="afterGroup">
                            <p:stCondLst>
                              <p:cond delay="1820"/>
                            </p:stCondLst>
                            <p:childTnLst>
                              <p:par>
                                <p:cTn id="26" presetID="22" presetClass="entr" presetSubtype="1" fill="hold" grpId="0" nodeType="afterEffect">
                                  <p:stCondLst>
                                    <p:cond delay="0"/>
                                  </p:stCondLst>
                                  <p:childTnLst>
                                    <p:set>
                                      <p:cBhvr>
                                        <p:cTn id="27" dur="1" fill="hold">
                                          <p:stCondLst>
                                            <p:cond delay="0"/>
                                          </p:stCondLst>
                                        </p:cTn>
                                        <p:tgtEl>
                                          <p:spTgt spid="13318"/>
                                        </p:tgtEl>
                                        <p:attrNameLst>
                                          <p:attrName>style.visibility</p:attrName>
                                        </p:attrNameLst>
                                      </p:cBhvr>
                                      <p:to>
                                        <p:strVal val="visible"/>
                                      </p:to>
                                    </p:set>
                                    <p:animEffect transition="in" filter="wipe(up)">
                                      <p:cBhvr>
                                        <p:cTn id="28" dur="500"/>
                                        <p:tgtEl>
                                          <p:spTgt spid="13318"/>
                                        </p:tgtEl>
                                      </p:cBhvr>
                                    </p:animEffect>
                                  </p:childTnLst>
                                </p:cTn>
                              </p:par>
                            </p:childTnLst>
                          </p:cTn>
                        </p:par>
                        <p:par>
                          <p:cTn id="29" fill="hold" nodeType="afterGroup">
                            <p:stCondLst>
                              <p:cond delay="2320"/>
                            </p:stCondLst>
                            <p:childTnLst>
                              <p:par>
                                <p:cTn id="30" presetID="22" presetClass="entr" presetSubtype="2" fill="hold" grpId="0" nodeType="afterEffect">
                                  <p:stCondLst>
                                    <p:cond delay="0"/>
                                  </p:stCondLst>
                                  <p:childTnLst>
                                    <p:set>
                                      <p:cBhvr>
                                        <p:cTn id="31" dur="1" fill="hold">
                                          <p:stCondLst>
                                            <p:cond delay="0"/>
                                          </p:stCondLst>
                                        </p:cTn>
                                        <p:tgtEl>
                                          <p:spTgt spid="13319"/>
                                        </p:tgtEl>
                                        <p:attrNameLst>
                                          <p:attrName>style.visibility</p:attrName>
                                        </p:attrNameLst>
                                      </p:cBhvr>
                                      <p:to>
                                        <p:strVal val="visible"/>
                                      </p:to>
                                    </p:set>
                                    <p:animEffect transition="in" filter="wipe(right)">
                                      <p:cBhvr>
                                        <p:cTn id="32" dur="500"/>
                                        <p:tgtEl>
                                          <p:spTgt spid="13319"/>
                                        </p:tgtEl>
                                      </p:cBhvr>
                                    </p:animEffect>
                                  </p:childTnLst>
                                </p:cTn>
                              </p:par>
                            </p:childTnLst>
                          </p:cTn>
                        </p:par>
                        <p:par>
                          <p:cTn id="33" fill="hold" nodeType="afterGroup">
                            <p:stCondLst>
                              <p:cond delay="2820"/>
                            </p:stCondLst>
                            <p:childTnLst>
                              <p:par>
                                <p:cTn id="34" presetID="22" presetClass="entr" presetSubtype="4" fill="hold" nodeType="afterEffect">
                                  <p:stCondLst>
                                    <p:cond delay="0"/>
                                  </p:stCondLst>
                                  <p:childTnLst>
                                    <p:set>
                                      <p:cBhvr>
                                        <p:cTn id="35" dur="1" fill="hold">
                                          <p:stCondLst>
                                            <p:cond delay="0"/>
                                          </p:stCondLst>
                                        </p:cTn>
                                        <p:tgtEl>
                                          <p:spTgt spid="13329"/>
                                        </p:tgtEl>
                                        <p:attrNameLst>
                                          <p:attrName>style.visibility</p:attrName>
                                        </p:attrNameLst>
                                      </p:cBhvr>
                                      <p:to>
                                        <p:strVal val="visible"/>
                                      </p:to>
                                    </p:set>
                                    <p:animEffect transition="in" filter="wipe(down)">
                                      <p:cBhvr>
                                        <p:cTn id="36" dur="500"/>
                                        <p:tgtEl>
                                          <p:spTgt spid="13329"/>
                                        </p:tgtEl>
                                      </p:cBhvr>
                                    </p:animEffect>
                                  </p:childTnLst>
                                </p:cTn>
                              </p:par>
                            </p:childTnLst>
                          </p:cTn>
                        </p:par>
                        <p:par>
                          <p:cTn id="37" fill="hold" nodeType="afterGroup">
                            <p:stCondLst>
                              <p:cond delay="3320"/>
                            </p:stCondLst>
                            <p:childTnLst>
                              <p:par>
                                <p:cTn id="38" presetID="10" presetClass="entr" presetSubtype="0" fill="hold" grpId="0" nodeType="afterEffect">
                                  <p:stCondLst>
                                    <p:cond delay="0"/>
                                  </p:stCondLst>
                                  <p:childTnLst>
                                    <p:set>
                                      <p:cBhvr>
                                        <p:cTn id="39" dur="1" fill="hold">
                                          <p:stCondLst>
                                            <p:cond delay="0"/>
                                          </p:stCondLst>
                                        </p:cTn>
                                        <p:tgtEl>
                                          <p:spTgt spid="13320"/>
                                        </p:tgtEl>
                                        <p:attrNameLst>
                                          <p:attrName>style.visibility</p:attrName>
                                        </p:attrNameLst>
                                      </p:cBhvr>
                                      <p:to>
                                        <p:strVal val="visible"/>
                                      </p:to>
                                    </p:set>
                                    <p:anim calcmode="lin" valueType="num">
                                      <p:cBhvr>
                                        <p:cTn id="40" dur="500" fill="hold"/>
                                        <p:tgtEl>
                                          <p:spTgt spid="13320"/>
                                        </p:tgtEl>
                                        <p:attrNameLst>
                                          <p:attrName>ppt_w</p:attrName>
                                        </p:attrNameLst>
                                      </p:cBhvr>
                                      <p:tavLst>
                                        <p:tav tm="0">
                                          <p:val>
                                            <p:fltVal val="0"/>
                                          </p:val>
                                        </p:tav>
                                        <p:tav tm="100000">
                                          <p:val>
                                            <p:strVal val="#ppt_w"/>
                                          </p:val>
                                        </p:tav>
                                      </p:tavLst>
                                    </p:anim>
                                    <p:anim calcmode="lin" valueType="num">
                                      <p:cBhvr>
                                        <p:cTn id="41" dur="500" fill="hold"/>
                                        <p:tgtEl>
                                          <p:spTgt spid="13320"/>
                                        </p:tgtEl>
                                        <p:attrNameLst>
                                          <p:attrName>ppt_h</p:attrName>
                                        </p:attrNameLst>
                                      </p:cBhvr>
                                      <p:tavLst>
                                        <p:tav tm="0">
                                          <p:val>
                                            <p:fltVal val="0"/>
                                          </p:val>
                                        </p:tav>
                                        <p:tav tm="100000">
                                          <p:val>
                                            <p:strVal val="#ppt_h"/>
                                          </p:val>
                                        </p:tav>
                                      </p:tavLst>
                                    </p:anim>
                                    <p:animEffect transition="in" filter="fade">
                                      <p:cBhvr>
                                        <p:cTn id="42" dur="500"/>
                                        <p:tgtEl>
                                          <p:spTgt spid="133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321"/>
                                        </p:tgtEl>
                                        <p:attrNameLst>
                                          <p:attrName>style.visibility</p:attrName>
                                        </p:attrNameLst>
                                      </p:cBhvr>
                                      <p:to>
                                        <p:strVal val="visible"/>
                                      </p:to>
                                    </p:set>
                                    <p:anim calcmode="lin" valueType="num">
                                      <p:cBhvr>
                                        <p:cTn id="45" dur="500" fill="hold"/>
                                        <p:tgtEl>
                                          <p:spTgt spid="13321"/>
                                        </p:tgtEl>
                                        <p:attrNameLst>
                                          <p:attrName>ppt_w</p:attrName>
                                        </p:attrNameLst>
                                      </p:cBhvr>
                                      <p:tavLst>
                                        <p:tav tm="0">
                                          <p:val>
                                            <p:fltVal val="0"/>
                                          </p:val>
                                        </p:tav>
                                        <p:tav tm="100000">
                                          <p:val>
                                            <p:strVal val="#ppt_w"/>
                                          </p:val>
                                        </p:tav>
                                      </p:tavLst>
                                    </p:anim>
                                    <p:anim calcmode="lin" valueType="num">
                                      <p:cBhvr>
                                        <p:cTn id="46" dur="500" fill="hold"/>
                                        <p:tgtEl>
                                          <p:spTgt spid="13321"/>
                                        </p:tgtEl>
                                        <p:attrNameLst>
                                          <p:attrName>ppt_h</p:attrName>
                                        </p:attrNameLst>
                                      </p:cBhvr>
                                      <p:tavLst>
                                        <p:tav tm="0">
                                          <p:val>
                                            <p:fltVal val="0"/>
                                          </p:val>
                                        </p:tav>
                                        <p:tav tm="100000">
                                          <p:val>
                                            <p:strVal val="#ppt_h"/>
                                          </p:val>
                                        </p:tav>
                                      </p:tavLst>
                                    </p:anim>
                                    <p:animEffect transition="in" filter="fade">
                                      <p:cBhvr>
                                        <p:cTn id="47" dur="500"/>
                                        <p:tgtEl>
                                          <p:spTgt spid="133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322"/>
                                        </p:tgtEl>
                                        <p:attrNameLst>
                                          <p:attrName>style.visibility</p:attrName>
                                        </p:attrNameLst>
                                      </p:cBhvr>
                                      <p:to>
                                        <p:strVal val="visible"/>
                                      </p:to>
                                    </p:set>
                                    <p:anim calcmode="lin" valueType="num">
                                      <p:cBhvr>
                                        <p:cTn id="50" dur="500" fill="hold"/>
                                        <p:tgtEl>
                                          <p:spTgt spid="13322"/>
                                        </p:tgtEl>
                                        <p:attrNameLst>
                                          <p:attrName>ppt_w</p:attrName>
                                        </p:attrNameLst>
                                      </p:cBhvr>
                                      <p:tavLst>
                                        <p:tav tm="0">
                                          <p:val>
                                            <p:fltVal val="0"/>
                                          </p:val>
                                        </p:tav>
                                        <p:tav tm="100000">
                                          <p:val>
                                            <p:strVal val="#ppt_w"/>
                                          </p:val>
                                        </p:tav>
                                      </p:tavLst>
                                    </p:anim>
                                    <p:anim calcmode="lin" valueType="num">
                                      <p:cBhvr>
                                        <p:cTn id="51" dur="500" fill="hold"/>
                                        <p:tgtEl>
                                          <p:spTgt spid="13322"/>
                                        </p:tgtEl>
                                        <p:attrNameLst>
                                          <p:attrName>ppt_h</p:attrName>
                                        </p:attrNameLst>
                                      </p:cBhvr>
                                      <p:tavLst>
                                        <p:tav tm="0">
                                          <p:val>
                                            <p:fltVal val="0"/>
                                          </p:val>
                                        </p:tav>
                                        <p:tav tm="100000">
                                          <p:val>
                                            <p:strVal val="#ppt_h"/>
                                          </p:val>
                                        </p:tav>
                                      </p:tavLst>
                                    </p:anim>
                                    <p:animEffect transition="in" filter="fade">
                                      <p:cBhvr>
                                        <p:cTn id="52" dur="500"/>
                                        <p:tgtEl>
                                          <p:spTgt spid="13322"/>
                                        </p:tgtEl>
                                      </p:cBhvr>
                                    </p:animEffect>
                                  </p:childTnLst>
                                </p:cTn>
                              </p:par>
                            </p:childTnLst>
                          </p:cTn>
                        </p:par>
                        <p:par>
                          <p:cTn id="53" fill="hold" nodeType="afterGroup">
                            <p:stCondLst>
                              <p:cond delay="3820"/>
                            </p:stCondLst>
                            <p:childTnLst>
                              <p:par>
                                <p:cTn id="54" presetID="22" presetClass="entr" presetSubtype="1" fill="hold" grpId="0" nodeType="afterEffect">
                                  <p:stCondLst>
                                    <p:cond delay="0"/>
                                  </p:stCondLst>
                                  <p:childTnLst>
                                    <p:set>
                                      <p:cBhvr>
                                        <p:cTn id="55" dur="1" fill="hold">
                                          <p:stCondLst>
                                            <p:cond delay="0"/>
                                          </p:stCondLst>
                                        </p:cTn>
                                        <p:tgtEl>
                                          <p:spTgt spid="13333"/>
                                        </p:tgtEl>
                                        <p:attrNameLst>
                                          <p:attrName>style.visibility</p:attrName>
                                        </p:attrNameLst>
                                      </p:cBhvr>
                                      <p:to>
                                        <p:strVal val="visible"/>
                                      </p:to>
                                    </p:set>
                                    <p:animEffect transition="in" filter="wipe(up)">
                                      <p:cBhvr>
                                        <p:cTn id="56" dur="500"/>
                                        <p:tgtEl>
                                          <p:spTgt spid="13333"/>
                                        </p:tgtEl>
                                      </p:cBhvr>
                                    </p:animEffect>
                                  </p:childTnLst>
                                </p:cTn>
                              </p:par>
                            </p:childTnLst>
                          </p:cTn>
                        </p:par>
                        <p:par>
                          <p:cTn id="57" fill="hold" nodeType="afterGroup">
                            <p:stCondLst>
                              <p:cond delay="4320"/>
                            </p:stCondLst>
                            <p:childTnLst>
                              <p:par>
                                <p:cTn id="58" presetID="22" presetClass="entr" presetSubtype="8" fill="hold" nodeType="afterEffect">
                                  <p:stCondLst>
                                    <p:cond delay="0"/>
                                  </p:stCondLst>
                                  <p:childTnLst>
                                    <p:set>
                                      <p:cBhvr>
                                        <p:cTn id="59" dur="1" fill="hold">
                                          <p:stCondLst>
                                            <p:cond delay="0"/>
                                          </p:stCondLst>
                                        </p:cTn>
                                        <p:tgtEl>
                                          <p:spTgt spid="13330"/>
                                        </p:tgtEl>
                                        <p:attrNameLst>
                                          <p:attrName>style.visibility</p:attrName>
                                        </p:attrNameLst>
                                      </p:cBhvr>
                                      <p:to>
                                        <p:strVal val="visible"/>
                                      </p:to>
                                    </p:set>
                                    <p:animEffect transition="in" filter="wipe(left)">
                                      <p:cBhvr>
                                        <p:cTn id="60" dur="500"/>
                                        <p:tgtEl>
                                          <p:spTgt spid="13330"/>
                                        </p:tgtEl>
                                      </p:cBhvr>
                                    </p:animEffect>
                                  </p:childTnLst>
                                </p:cTn>
                              </p:par>
                            </p:childTnLst>
                          </p:cTn>
                        </p:par>
                        <p:par>
                          <p:cTn id="61" fill="hold" nodeType="afterGroup">
                            <p:stCondLst>
                              <p:cond delay="4820"/>
                            </p:stCondLst>
                            <p:childTnLst>
                              <p:par>
                                <p:cTn id="62" presetID="10" presetClass="entr" presetSubtype="0" fill="hold" grpId="0" nodeType="afterEffect">
                                  <p:stCondLst>
                                    <p:cond delay="0"/>
                                  </p:stCondLst>
                                  <p:childTnLst>
                                    <p:set>
                                      <p:cBhvr>
                                        <p:cTn id="63" dur="1" fill="hold">
                                          <p:stCondLst>
                                            <p:cond delay="0"/>
                                          </p:stCondLst>
                                        </p:cTn>
                                        <p:tgtEl>
                                          <p:spTgt spid="13326"/>
                                        </p:tgtEl>
                                        <p:attrNameLst>
                                          <p:attrName>style.visibility</p:attrName>
                                        </p:attrNameLst>
                                      </p:cBhvr>
                                      <p:to>
                                        <p:strVal val="visible"/>
                                      </p:to>
                                    </p:set>
                                    <p:anim calcmode="lin" valueType="num">
                                      <p:cBhvr>
                                        <p:cTn id="64" dur="500" fill="hold"/>
                                        <p:tgtEl>
                                          <p:spTgt spid="13326"/>
                                        </p:tgtEl>
                                        <p:attrNameLst>
                                          <p:attrName>ppt_w</p:attrName>
                                        </p:attrNameLst>
                                      </p:cBhvr>
                                      <p:tavLst>
                                        <p:tav tm="0">
                                          <p:val>
                                            <p:fltVal val="0"/>
                                          </p:val>
                                        </p:tav>
                                        <p:tav tm="100000">
                                          <p:val>
                                            <p:strVal val="#ppt_w"/>
                                          </p:val>
                                        </p:tav>
                                      </p:tavLst>
                                    </p:anim>
                                    <p:anim calcmode="lin" valueType="num">
                                      <p:cBhvr>
                                        <p:cTn id="65" dur="500" fill="hold"/>
                                        <p:tgtEl>
                                          <p:spTgt spid="13326"/>
                                        </p:tgtEl>
                                        <p:attrNameLst>
                                          <p:attrName>ppt_h</p:attrName>
                                        </p:attrNameLst>
                                      </p:cBhvr>
                                      <p:tavLst>
                                        <p:tav tm="0">
                                          <p:val>
                                            <p:fltVal val="0"/>
                                          </p:val>
                                        </p:tav>
                                        <p:tav tm="100000">
                                          <p:val>
                                            <p:strVal val="#ppt_h"/>
                                          </p:val>
                                        </p:tav>
                                      </p:tavLst>
                                    </p:anim>
                                    <p:animEffect transition="in" filter="fade">
                                      <p:cBhvr>
                                        <p:cTn id="66" dur="500"/>
                                        <p:tgtEl>
                                          <p:spTgt spid="1332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3327"/>
                                        </p:tgtEl>
                                        <p:attrNameLst>
                                          <p:attrName>style.visibility</p:attrName>
                                        </p:attrNameLst>
                                      </p:cBhvr>
                                      <p:to>
                                        <p:strVal val="visible"/>
                                      </p:to>
                                    </p:set>
                                    <p:anim calcmode="lin" valueType="num">
                                      <p:cBhvr>
                                        <p:cTn id="69" dur="500" fill="hold"/>
                                        <p:tgtEl>
                                          <p:spTgt spid="13327"/>
                                        </p:tgtEl>
                                        <p:attrNameLst>
                                          <p:attrName>ppt_w</p:attrName>
                                        </p:attrNameLst>
                                      </p:cBhvr>
                                      <p:tavLst>
                                        <p:tav tm="0">
                                          <p:val>
                                            <p:fltVal val="0"/>
                                          </p:val>
                                        </p:tav>
                                        <p:tav tm="100000">
                                          <p:val>
                                            <p:strVal val="#ppt_w"/>
                                          </p:val>
                                        </p:tav>
                                      </p:tavLst>
                                    </p:anim>
                                    <p:anim calcmode="lin" valueType="num">
                                      <p:cBhvr>
                                        <p:cTn id="70" dur="500" fill="hold"/>
                                        <p:tgtEl>
                                          <p:spTgt spid="13327"/>
                                        </p:tgtEl>
                                        <p:attrNameLst>
                                          <p:attrName>ppt_h</p:attrName>
                                        </p:attrNameLst>
                                      </p:cBhvr>
                                      <p:tavLst>
                                        <p:tav tm="0">
                                          <p:val>
                                            <p:fltVal val="0"/>
                                          </p:val>
                                        </p:tav>
                                        <p:tav tm="100000">
                                          <p:val>
                                            <p:strVal val="#ppt_h"/>
                                          </p:val>
                                        </p:tav>
                                      </p:tavLst>
                                    </p:anim>
                                    <p:animEffect transition="in" filter="fade">
                                      <p:cBhvr>
                                        <p:cTn id="71" dur="500"/>
                                        <p:tgtEl>
                                          <p:spTgt spid="1332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328"/>
                                        </p:tgtEl>
                                        <p:attrNameLst>
                                          <p:attrName>style.visibility</p:attrName>
                                        </p:attrNameLst>
                                      </p:cBhvr>
                                      <p:to>
                                        <p:strVal val="visible"/>
                                      </p:to>
                                    </p:set>
                                    <p:anim calcmode="lin" valueType="num">
                                      <p:cBhvr>
                                        <p:cTn id="74" dur="500" fill="hold"/>
                                        <p:tgtEl>
                                          <p:spTgt spid="13328"/>
                                        </p:tgtEl>
                                        <p:attrNameLst>
                                          <p:attrName>ppt_w</p:attrName>
                                        </p:attrNameLst>
                                      </p:cBhvr>
                                      <p:tavLst>
                                        <p:tav tm="0">
                                          <p:val>
                                            <p:fltVal val="0"/>
                                          </p:val>
                                        </p:tav>
                                        <p:tav tm="100000">
                                          <p:val>
                                            <p:strVal val="#ppt_w"/>
                                          </p:val>
                                        </p:tav>
                                      </p:tavLst>
                                    </p:anim>
                                    <p:anim calcmode="lin" valueType="num">
                                      <p:cBhvr>
                                        <p:cTn id="75" dur="500" fill="hold"/>
                                        <p:tgtEl>
                                          <p:spTgt spid="13328"/>
                                        </p:tgtEl>
                                        <p:attrNameLst>
                                          <p:attrName>ppt_h</p:attrName>
                                        </p:attrNameLst>
                                      </p:cBhvr>
                                      <p:tavLst>
                                        <p:tav tm="0">
                                          <p:val>
                                            <p:fltVal val="0"/>
                                          </p:val>
                                        </p:tav>
                                        <p:tav tm="100000">
                                          <p:val>
                                            <p:strVal val="#ppt_h"/>
                                          </p:val>
                                        </p:tav>
                                      </p:tavLst>
                                    </p:anim>
                                    <p:animEffect transition="in" filter="fade">
                                      <p:cBhvr>
                                        <p:cTn id="76" dur="500"/>
                                        <p:tgtEl>
                                          <p:spTgt spid="13328"/>
                                        </p:tgtEl>
                                      </p:cBhvr>
                                    </p:animEffect>
                                  </p:childTnLst>
                                </p:cTn>
                              </p:par>
                            </p:childTnLst>
                          </p:cTn>
                        </p:par>
                        <p:par>
                          <p:cTn id="77" fill="hold" nodeType="afterGroup">
                            <p:stCondLst>
                              <p:cond delay="5320"/>
                            </p:stCondLst>
                            <p:childTnLst>
                              <p:par>
                                <p:cTn id="78" presetID="22" presetClass="entr" presetSubtype="1" fill="hold" grpId="0" nodeType="afterEffect">
                                  <p:stCondLst>
                                    <p:cond delay="0"/>
                                  </p:stCondLst>
                                  <p:childTnLst>
                                    <p:set>
                                      <p:cBhvr>
                                        <p:cTn id="79" dur="1" fill="hold">
                                          <p:stCondLst>
                                            <p:cond delay="0"/>
                                          </p:stCondLst>
                                        </p:cTn>
                                        <p:tgtEl>
                                          <p:spTgt spid="13335"/>
                                        </p:tgtEl>
                                        <p:attrNameLst>
                                          <p:attrName>style.visibility</p:attrName>
                                        </p:attrNameLst>
                                      </p:cBhvr>
                                      <p:to>
                                        <p:strVal val="visible"/>
                                      </p:to>
                                    </p:set>
                                    <p:animEffect transition="in" filter="wipe(up)">
                                      <p:cBhvr>
                                        <p:cTn id="80" dur="500"/>
                                        <p:tgtEl>
                                          <p:spTgt spid="13335"/>
                                        </p:tgtEl>
                                      </p:cBhvr>
                                    </p:animEffect>
                                  </p:childTnLst>
                                </p:cTn>
                              </p:par>
                            </p:childTnLst>
                          </p:cTn>
                        </p:par>
                        <p:par>
                          <p:cTn id="81" fill="hold" nodeType="afterGroup">
                            <p:stCondLst>
                              <p:cond delay="5820"/>
                            </p:stCondLst>
                            <p:childTnLst>
                              <p:par>
                                <p:cTn id="82" presetID="22" presetClass="entr" presetSubtype="1" fill="hold" nodeType="afterEffect">
                                  <p:stCondLst>
                                    <p:cond delay="0"/>
                                  </p:stCondLst>
                                  <p:childTnLst>
                                    <p:set>
                                      <p:cBhvr>
                                        <p:cTn id="83" dur="1" fill="hold">
                                          <p:stCondLst>
                                            <p:cond delay="0"/>
                                          </p:stCondLst>
                                        </p:cTn>
                                        <p:tgtEl>
                                          <p:spTgt spid="13331"/>
                                        </p:tgtEl>
                                        <p:attrNameLst>
                                          <p:attrName>style.visibility</p:attrName>
                                        </p:attrNameLst>
                                      </p:cBhvr>
                                      <p:to>
                                        <p:strVal val="visible"/>
                                      </p:to>
                                    </p:set>
                                    <p:animEffect transition="in" filter="wipe(up)">
                                      <p:cBhvr>
                                        <p:cTn id="84" dur="500"/>
                                        <p:tgtEl>
                                          <p:spTgt spid="13331"/>
                                        </p:tgtEl>
                                      </p:cBhvr>
                                    </p:animEffect>
                                  </p:childTnLst>
                                </p:cTn>
                              </p:par>
                            </p:childTnLst>
                          </p:cTn>
                        </p:par>
                        <p:par>
                          <p:cTn id="85" fill="hold" nodeType="afterGroup">
                            <p:stCondLst>
                              <p:cond delay="6320"/>
                            </p:stCondLst>
                            <p:childTnLst>
                              <p:par>
                                <p:cTn id="86" presetID="10" presetClass="entr" presetSubtype="0" fill="hold" grpId="0" nodeType="afterEffect">
                                  <p:stCondLst>
                                    <p:cond delay="0"/>
                                  </p:stCondLst>
                                  <p:childTnLst>
                                    <p:set>
                                      <p:cBhvr>
                                        <p:cTn id="87" dur="1" fill="hold">
                                          <p:stCondLst>
                                            <p:cond delay="0"/>
                                          </p:stCondLst>
                                        </p:cTn>
                                        <p:tgtEl>
                                          <p:spTgt spid="13323"/>
                                        </p:tgtEl>
                                        <p:attrNameLst>
                                          <p:attrName>style.visibility</p:attrName>
                                        </p:attrNameLst>
                                      </p:cBhvr>
                                      <p:to>
                                        <p:strVal val="visible"/>
                                      </p:to>
                                    </p:set>
                                    <p:anim calcmode="lin" valueType="num">
                                      <p:cBhvr>
                                        <p:cTn id="88" dur="500" fill="hold"/>
                                        <p:tgtEl>
                                          <p:spTgt spid="13323"/>
                                        </p:tgtEl>
                                        <p:attrNameLst>
                                          <p:attrName>ppt_w</p:attrName>
                                        </p:attrNameLst>
                                      </p:cBhvr>
                                      <p:tavLst>
                                        <p:tav tm="0">
                                          <p:val>
                                            <p:fltVal val="0"/>
                                          </p:val>
                                        </p:tav>
                                        <p:tav tm="100000">
                                          <p:val>
                                            <p:strVal val="#ppt_w"/>
                                          </p:val>
                                        </p:tav>
                                      </p:tavLst>
                                    </p:anim>
                                    <p:anim calcmode="lin" valueType="num">
                                      <p:cBhvr>
                                        <p:cTn id="89" dur="500" fill="hold"/>
                                        <p:tgtEl>
                                          <p:spTgt spid="13323"/>
                                        </p:tgtEl>
                                        <p:attrNameLst>
                                          <p:attrName>ppt_h</p:attrName>
                                        </p:attrNameLst>
                                      </p:cBhvr>
                                      <p:tavLst>
                                        <p:tav tm="0">
                                          <p:val>
                                            <p:fltVal val="0"/>
                                          </p:val>
                                        </p:tav>
                                        <p:tav tm="100000">
                                          <p:val>
                                            <p:strVal val="#ppt_h"/>
                                          </p:val>
                                        </p:tav>
                                      </p:tavLst>
                                    </p:anim>
                                    <p:animEffect transition="in" filter="fade">
                                      <p:cBhvr>
                                        <p:cTn id="90" dur="500"/>
                                        <p:tgtEl>
                                          <p:spTgt spid="1332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324"/>
                                        </p:tgtEl>
                                        <p:attrNameLst>
                                          <p:attrName>style.visibility</p:attrName>
                                        </p:attrNameLst>
                                      </p:cBhvr>
                                      <p:to>
                                        <p:strVal val="visible"/>
                                      </p:to>
                                    </p:set>
                                    <p:anim calcmode="lin" valueType="num">
                                      <p:cBhvr>
                                        <p:cTn id="93" dur="500" fill="hold"/>
                                        <p:tgtEl>
                                          <p:spTgt spid="13324"/>
                                        </p:tgtEl>
                                        <p:attrNameLst>
                                          <p:attrName>ppt_w</p:attrName>
                                        </p:attrNameLst>
                                      </p:cBhvr>
                                      <p:tavLst>
                                        <p:tav tm="0">
                                          <p:val>
                                            <p:fltVal val="0"/>
                                          </p:val>
                                        </p:tav>
                                        <p:tav tm="100000">
                                          <p:val>
                                            <p:strVal val="#ppt_w"/>
                                          </p:val>
                                        </p:tav>
                                      </p:tavLst>
                                    </p:anim>
                                    <p:anim calcmode="lin" valueType="num">
                                      <p:cBhvr>
                                        <p:cTn id="94" dur="500" fill="hold"/>
                                        <p:tgtEl>
                                          <p:spTgt spid="13324"/>
                                        </p:tgtEl>
                                        <p:attrNameLst>
                                          <p:attrName>ppt_h</p:attrName>
                                        </p:attrNameLst>
                                      </p:cBhvr>
                                      <p:tavLst>
                                        <p:tav tm="0">
                                          <p:val>
                                            <p:fltVal val="0"/>
                                          </p:val>
                                        </p:tav>
                                        <p:tav tm="100000">
                                          <p:val>
                                            <p:strVal val="#ppt_h"/>
                                          </p:val>
                                        </p:tav>
                                      </p:tavLst>
                                    </p:anim>
                                    <p:animEffect transition="in" filter="fade">
                                      <p:cBhvr>
                                        <p:cTn id="95" dur="500"/>
                                        <p:tgtEl>
                                          <p:spTgt spid="1332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325"/>
                                        </p:tgtEl>
                                        <p:attrNameLst>
                                          <p:attrName>style.visibility</p:attrName>
                                        </p:attrNameLst>
                                      </p:cBhvr>
                                      <p:to>
                                        <p:strVal val="visible"/>
                                      </p:to>
                                    </p:set>
                                    <p:anim calcmode="lin" valueType="num">
                                      <p:cBhvr>
                                        <p:cTn id="98" dur="500" fill="hold"/>
                                        <p:tgtEl>
                                          <p:spTgt spid="13325"/>
                                        </p:tgtEl>
                                        <p:attrNameLst>
                                          <p:attrName>ppt_w</p:attrName>
                                        </p:attrNameLst>
                                      </p:cBhvr>
                                      <p:tavLst>
                                        <p:tav tm="0">
                                          <p:val>
                                            <p:fltVal val="0"/>
                                          </p:val>
                                        </p:tav>
                                        <p:tav tm="100000">
                                          <p:val>
                                            <p:strVal val="#ppt_w"/>
                                          </p:val>
                                        </p:tav>
                                      </p:tavLst>
                                    </p:anim>
                                    <p:anim calcmode="lin" valueType="num">
                                      <p:cBhvr>
                                        <p:cTn id="99" dur="500" fill="hold"/>
                                        <p:tgtEl>
                                          <p:spTgt spid="13325"/>
                                        </p:tgtEl>
                                        <p:attrNameLst>
                                          <p:attrName>ppt_h</p:attrName>
                                        </p:attrNameLst>
                                      </p:cBhvr>
                                      <p:tavLst>
                                        <p:tav tm="0">
                                          <p:val>
                                            <p:fltVal val="0"/>
                                          </p:val>
                                        </p:tav>
                                        <p:tav tm="100000">
                                          <p:val>
                                            <p:strVal val="#ppt_h"/>
                                          </p:val>
                                        </p:tav>
                                      </p:tavLst>
                                    </p:anim>
                                    <p:animEffect transition="in" filter="fade">
                                      <p:cBhvr>
                                        <p:cTn id="100" dur="500"/>
                                        <p:tgtEl>
                                          <p:spTgt spid="13325"/>
                                        </p:tgtEl>
                                      </p:cBhvr>
                                    </p:animEffect>
                                  </p:childTnLst>
                                </p:cTn>
                              </p:par>
                            </p:childTnLst>
                          </p:cTn>
                        </p:par>
                        <p:par>
                          <p:cTn id="101" fill="hold" nodeType="afterGroup">
                            <p:stCondLst>
                              <p:cond delay="6820"/>
                            </p:stCondLst>
                            <p:childTnLst>
                              <p:par>
                                <p:cTn id="102" presetID="22" presetClass="entr" presetSubtype="1" fill="hold" grpId="0" nodeType="afterEffect">
                                  <p:stCondLst>
                                    <p:cond delay="0"/>
                                  </p:stCondLst>
                                  <p:childTnLst>
                                    <p:set>
                                      <p:cBhvr>
                                        <p:cTn id="103" dur="1" fill="hold">
                                          <p:stCondLst>
                                            <p:cond delay="0"/>
                                          </p:stCondLst>
                                        </p:cTn>
                                        <p:tgtEl>
                                          <p:spTgt spid="13337"/>
                                        </p:tgtEl>
                                        <p:attrNameLst>
                                          <p:attrName>style.visibility</p:attrName>
                                        </p:attrNameLst>
                                      </p:cBhvr>
                                      <p:to>
                                        <p:strVal val="visible"/>
                                      </p:to>
                                    </p:set>
                                    <p:animEffect transition="in" filter="wipe(up)">
                                      <p:cBhvr>
                                        <p:cTn id="104" dur="500"/>
                                        <p:tgtEl>
                                          <p:spTgt spid="13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6" grpId="0" animBg="1"/>
      <p:bldP spid="13317" grpId="0" animBg="1"/>
      <p:bldP spid="13318" grpId="0" animBg="1"/>
      <p:bldP spid="13319" grpId="0" animBg="1"/>
      <p:bldP spid="13320" grpId="0" animBg="1" autoUpdateAnimBg="0"/>
      <p:bldP spid="13321" grpId="0" animBg="1" autoUpdateAnimBg="0"/>
      <p:bldP spid="13322" grpId="0" autoUpdateAnimBg="0"/>
      <p:bldP spid="13323" grpId="0" animBg="1" autoUpdateAnimBg="0"/>
      <p:bldP spid="13324" grpId="0" animBg="1" autoUpdateAnimBg="0"/>
      <p:bldP spid="13325" grpId="0" autoUpdateAnimBg="0"/>
      <p:bldP spid="13326" grpId="0" animBg="1" autoUpdateAnimBg="0"/>
      <p:bldP spid="13327" grpId="0" animBg="1" autoUpdateAnimBg="0"/>
      <p:bldP spid="13328" grpId="0" autoUpdateAnimBg="0"/>
      <p:bldP spid="13333" grpId="0" autoUpdateAnimBg="0"/>
      <p:bldP spid="13335" grpId="0" autoUpdateAnimBg="0"/>
      <p:bldP spid="13337"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2" name="Picture 4" descr="ques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3608" y="1628775"/>
            <a:ext cx="3714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5329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什么是</a:t>
            </a:r>
            <a:r>
              <a:rPr lang="zh-CN" altLang="en-US" sz="3200" dirty="0" smtClean="0">
                <a:solidFill>
                  <a:schemeClr val="tx1"/>
                </a:solidFill>
                <a:latin typeface="微软雅黑" panose="020B0503020204020204" pitchFamily="34" charset="-122"/>
              </a:rPr>
              <a:t>单元</a:t>
            </a:r>
            <a:r>
              <a:rPr lang="zh-CN" altLang="en-US" sz="2400" dirty="0" smtClean="0">
                <a:latin typeface="微软雅黑" panose="020B0503020204020204" pitchFamily="34" charset="-122"/>
              </a:rPr>
              <a:t>测试</a:t>
            </a:r>
            <a:endParaRPr lang="zh-CN" altLang="en-US" sz="2400" dirty="0">
              <a:latin typeface="微软雅黑" panose="020B0503020204020204" pitchFamily="34" charset="-122"/>
            </a:endParaRPr>
          </a:p>
        </p:txBody>
      </p:sp>
      <p:sp>
        <p:nvSpPr>
          <p:cNvPr id="6"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7"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flipV="1">
            <a:off x="612777" y="615951"/>
            <a:ext cx="8280497" cy="4762"/>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 name="Group 3"/>
          <p:cNvGrpSpPr>
            <a:grpSpLocks/>
          </p:cNvGrpSpPr>
          <p:nvPr/>
        </p:nvGrpSpPr>
        <p:grpSpPr bwMode="auto">
          <a:xfrm>
            <a:off x="900113" y="1298575"/>
            <a:ext cx="3648075" cy="3186113"/>
            <a:chOff x="567" y="1162"/>
            <a:chExt cx="2086" cy="1999"/>
          </a:xfrm>
        </p:grpSpPr>
        <p:sp>
          <p:nvSpPr>
            <p:cNvPr id="11" name="Line 4"/>
            <p:cNvSpPr>
              <a:spLocks noChangeShapeType="1"/>
            </p:cNvSpPr>
            <p:nvPr/>
          </p:nvSpPr>
          <p:spPr bwMode="auto">
            <a:xfrm>
              <a:off x="567" y="2250"/>
              <a:ext cx="208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12" name="AutoShape 5"/>
            <p:cNvCxnSpPr>
              <a:cxnSpLocks noChangeShapeType="1"/>
            </p:cNvCxnSpPr>
            <p:nvPr/>
          </p:nvCxnSpPr>
          <p:spPr bwMode="auto">
            <a:xfrm>
              <a:off x="793" y="1162"/>
              <a:ext cx="0" cy="149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3" name="Line 6"/>
            <p:cNvSpPr>
              <a:spLocks noChangeShapeType="1"/>
            </p:cNvSpPr>
            <p:nvPr/>
          </p:nvSpPr>
          <p:spPr bwMode="auto">
            <a:xfrm>
              <a:off x="1156" y="2160"/>
              <a:ext cx="0"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7"/>
            <p:cNvSpPr>
              <a:spLocks noChangeShapeType="1"/>
            </p:cNvSpPr>
            <p:nvPr/>
          </p:nvSpPr>
          <p:spPr bwMode="auto">
            <a:xfrm>
              <a:off x="1565" y="2160"/>
              <a:ext cx="0"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8"/>
            <p:cNvSpPr>
              <a:spLocks noChangeShapeType="1"/>
            </p:cNvSpPr>
            <p:nvPr/>
          </p:nvSpPr>
          <p:spPr bwMode="auto">
            <a:xfrm>
              <a:off x="2018" y="2160"/>
              <a:ext cx="0"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9"/>
            <p:cNvSpPr>
              <a:spLocks noChangeShapeType="1"/>
            </p:cNvSpPr>
            <p:nvPr/>
          </p:nvSpPr>
          <p:spPr bwMode="auto">
            <a:xfrm>
              <a:off x="793" y="2478"/>
              <a:ext cx="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0"/>
            <p:cNvSpPr>
              <a:spLocks noChangeShapeType="1"/>
            </p:cNvSpPr>
            <p:nvPr/>
          </p:nvSpPr>
          <p:spPr bwMode="auto">
            <a:xfrm>
              <a:off x="793" y="1979"/>
              <a:ext cx="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1"/>
            <p:cNvSpPr>
              <a:spLocks noChangeShapeType="1"/>
            </p:cNvSpPr>
            <p:nvPr/>
          </p:nvSpPr>
          <p:spPr bwMode="auto">
            <a:xfrm>
              <a:off x="793" y="1661"/>
              <a:ext cx="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Text Box 12"/>
            <p:cNvSpPr txBox="1">
              <a:spLocks noChangeArrowheads="1"/>
            </p:cNvSpPr>
            <p:nvPr/>
          </p:nvSpPr>
          <p:spPr bwMode="auto">
            <a:xfrm>
              <a:off x="2006" y="2354"/>
              <a:ext cx="3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en-US" altLang="zh-CN" sz="1800">
                  <a:latin typeface="Arial" panose="020B0604020202020204" pitchFamily="34" charset="0"/>
                  <a:ea typeface="宋体" panose="02010600030101010101" pitchFamily="2" charset="-122"/>
                </a:rPr>
                <a:t>Time</a:t>
              </a:r>
            </a:p>
          </p:txBody>
        </p:sp>
        <p:sp>
          <p:nvSpPr>
            <p:cNvPr id="20" name="Line 13"/>
            <p:cNvSpPr>
              <a:spLocks noChangeShapeType="1"/>
            </p:cNvSpPr>
            <p:nvPr/>
          </p:nvSpPr>
          <p:spPr bwMode="auto">
            <a:xfrm>
              <a:off x="1111" y="1671"/>
              <a:ext cx="90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Text Box 14"/>
            <p:cNvSpPr txBox="1">
              <a:spLocks noChangeArrowheads="1"/>
            </p:cNvSpPr>
            <p:nvPr/>
          </p:nvSpPr>
          <p:spPr bwMode="auto">
            <a:xfrm>
              <a:off x="1202" y="2931"/>
              <a:ext cx="6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0">
                  <a:latin typeface="Arial" panose="020B0604020202020204" pitchFamily="34" charset="0"/>
                  <a:ea typeface="宋体" panose="02010600030101010101" pitchFamily="2" charset="-122"/>
                </a:rPr>
                <a:t>立即测试</a:t>
              </a:r>
            </a:p>
          </p:txBody>
        </p:sp>
      </p:grpSp>
      <p:grpSp>
        <p:nvGrpSpPr>
          <p:cNvPr id="22" name="Group 15"/>
          <p:cNvGrpSpPr>
            <a:grpSpLocks/>
          </p:cNvGrpSpPr>
          <p:nvPr/>
        </p:nvGrpSpPr>
        <p:grpSpPr bwMode="auto">
          <a:xfrm>
            <a:off x="4124325" y="1143000"/>
            <a:ext cx="4638675" cy="3414713"/>
            <a:chOff x="2598" y="1064"/>
            <a:chExt cx="2653" cy="2142"/>
          </a:xfrm>
        </p:grpSpPr>
        <p:sp>
          <p:nvSpPr>
            <p:cNvPr id="23" name="Line 16"/>
            <p:cNvSpPr>
              <a:spLocks noChangeShapeType="1"/>
            </p:cNvSpPr>
            <p:nvPr/>
          </p:nvSpPr>
          <p:spPr bwMode="auto">
            <a:xfrm>
              <a:off x="3165" y="2328"/>
              <a:ext cx="208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24" name="AutoShape 17"/>
            <p:cNvCxnSpPr>
              <a:cxnSpLocks noChangeShapeType="1"/>
            </p:cNvCxnSpPr>
            <p:nvPr/>
          </p:nvCxnSpPr>
          <p:spPr bwMode="auto">
            <a:xfrm>
              <a:off x="3391" y="1240"/>
              <a:ext cx="0" cy="149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5" name="Line 18"/>
            <p:cNvSpPr>
              <a:spLocks noChangeShapeType="1"/>
            </p:cNvSpPr>
            <p:nvPr/>
          </p:nvSpPr>
          <p:spPr bwMode="auto">
            <a:xfrm>
              <a:off x="3754" y="2238"/>
              <a:ext cx="0"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9"/>
            <p:cNvSpPr>
              <a:spLocks noChangeShapeType="1"/>
            </p:cNvSpPr>
            <p:nvPr/>
          </p:nvSpPr>
          <p:spPr bwMode="auto">
            <a:xfrm>
              <a:off x="4163" y="2238"/>
              <a:ext cx="0"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0"/>
            <p:cNvSpPr>
              <a:spLocks noChangeShapeType="1"/>
            </p:cNvSpPr>
            <p:nvPr/>
          </p:nvSpPr>
          <p:spPr bwMode="auto">
            <a:xfrm>
              <a:off x="4616" y="2238"/>
              <a:ext cx="0"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1"/>
            <p:cNvSpPr>
              <a:spLocks noChangeShapeType="1"/>
            </p:cNvSpPr>
            <p:nvPr/>
          </p:nvSpPr>
          <p:spPr bwMode="auto">
            <a:xfrm>
              <a:off x="3391" y="2556"/>
              <a:ext cx="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22"/>
            <p:cNvSpPr>
              <a:spLocks noChangeShapeType="1"/>
            </p:cNvSpPr>
            <p:nvPr/>
          </p:nvSpPr>
          <p:spPr bwMode="auto">
            <a:xfrm>
              <a:off x="3391" y="2057"/>
              <a:ext cx="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23"/>
            <p:cNvSpPr>
              <a:spLocks noChangeShapeType="1"/>
            </p:cNvSpPr>
            <p:nvPr/>
          </p:nvSpPr>
          <p:spPr bwMode="auto">
            <a:xfrm>
              <a:off x="3391" y="1739"/>
              <a:ext cx="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Text Box 24"/>
            <p:cNvSpPr txBox="1">
              <a:spLocks noChangeArrowheads="1"/>
            </p:cNvSpPr>
            <p:nvPr/>
          </p:nvSpPr>
          <p:spPr bwMode="auto">
            <a:xfrm>
              <a:off x="2598" y="1331"/>
              <a:ext cx="72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en-US" altLang="zh-CN" sz="1800">
                  <a:latin typeface="Arial" panose="020B0604020202020204" pitchFamily="34" charset="0"/>
                  <a:ea typeface="宋体" panose="02010600030101010101" pitchFamily="2" charset="-122"/>
                </a:rPr>
                <a:t>Productive</a:t>
              </a:r>
            </a:p>
          </p:txBody>
        </p:sp>
        <p:sp>
          <p:nvSpPr>
            <p:cNvPr id="32" name="Text Box 25"/>
            <p:cNvSpPr txBox="1">
              <a:spLocks noChangeArrowheads="1"/>
            </p:cNvSpPr>
            <p:nvPr/>
          </p:nvSpPr>
          <p:spPr bwMode="auto">
            <a:xfrm>
              <a:off x="4604" y="2432"/>
              <a:ext cx="3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en-US" altLang="zh-CN" sz="1800">
                  <a:latin typeface="Arial" panose="020B0604020202020204" pitchFamily="34" charset="0"/>
                  <a:ea typeface="宋体" panose="02010600030101010101" pitchFamily="2" charset="-122"/>
                </a:rPr>
                <a:t>Time</a:t>
              </a:r>
            </a:p>
          </p:txBody>
        </p:sp>
        <p:sp>
          <p:nvSpPr>
            <p:cNvPr id="33" name="Freeform 26"/>
            <p:cNvSpPr>
              <a:spLocks/>
            </p:cNvSpPr>
            <p:nvPr/>
          </p:nvSpPr>
          <p:spPr bwMode="auto">
            <a:xfrm>
              <a:off x="3560" y="1064"/>
              <a:ext cx="1111" cy="1837"/>
            </a:xfrm>
            <a:custGeom>
              <a:avLst/>
              <a:gdLst>
                <a:gd name="T0" fmla="*/ 0 w 1111"/>
                <a:gd name="T1" fmla="*/ 189 h 1837"/>
                <a:gd name="T2" fmla="*/ 363 w 1111"/>
                <a:gd name="T3" fmla="*/ 234 h 1837"/>
                <a:gd name="T4" fmla="*/ 998 w 1111"/>
                <a:gd name="T5" fmla="*/ 1595 h 1837"/>
                <a:gd name="T6" fmla="*/ 1044 w 1111"/>
                <a:gd name="T7" fmla="*/ 1686 h 1837"/>
                <a:gd name="T8" fmla="*/ 0 60000 65536"/>
                <a:gd name="T9" fmla="*/ 0 60000 65536"/>
                <a:gd name="T10" fmla="*/ 0 60000 65536"/>
                <a:gd name="T11" fmla="*/ 0 60000 65536"/>
                <a:gd name="T12" fmla="*/ 0 w 1111"/>
                <a:gd name="T13" fmla="*/ 0 h 1837"/>
                <a:gd name="T14" fmla="*/ 1111 w 1111"/>
                <a:gd name="T15" fmla="*/ 1837 h 1837"/>
              </a:gdLst>
              <a:ahLst/>
              <a:cxnLst>
                <a:cxn ang="T8">
                  <a:pos x="T0" y="T1"/>
                </a:cxn>
                <a:cxn ang="T9">
                  <a:pos x="T2" y="T3"/>
                </a:cxn>
                <a:cxn ang="T10">
                  <a:pos x="T4" y="T5"/>
                </a:cxn>
                <a:cxn ang="T11">
                  <a:pos x="T6" y="T7"/>
                </a:cxn>
              </a:cxnLst>
              <a:rect l="T12" t="T13" r="T14" b="T15"/>
              <a:pathLst>
                <a:path w="1111" h="1837">
                  <a:moveTo>
                    <a:pt x="0" y="189"/>
                  </a:moveTo>
                  <a:cubicBezTo>
                    <a:pt x="98" y="94"/>
                    <a:pt x="197" y="0"/>
                    <a:pt x="363" y="234"/>
                  </a:cubicBezTo>
                  <a:cubicBezTo>
                    <a:pt x="529" y="468"/>
                    <a:pt x="885" y="1353"/>
                    <a:pt x="998" y="1595"/>
                  </a:cubicBezTo>
                  <a:cubicBezTo>
                    <a:pt x="1111" y="1837"/>
                    <a:pt x="1077" y="1761"/>
                    <a:pt x="1044" y="168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 name="Text Box 27"/>
            <p:cNvSpPr txBox="1">
              <a:spLocks noChangeArrowheads="1"/>
            </p:cNvSpPr>
            <p:nvPr/>
          </p:nvSpPr>
          <p:spPr bwMode="auto">
            <a:xfrm>
              <a:off x="3969" y="2976"/>
              <a:ext cx="89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0">
                  <a:latin typeface="Arial" panose="020B0604020202020204" pitchFamily="34" charset="0"/>
                  <a:ea typeface="宋体" panose="02010600030101010101" pitchFamily="2" charset="-122"/>
                </a:rPr>
                <a:t>单一测试阶段</a:t>
              </a:r>
            </a:p>
          </p:txBody>
        </p:sp>
      </p:grpSp>
      <p:sp>
        <p:nvSpPr>
          <p:cNvPr id="35" name="Text Box 28"/>
          <p:cNvSpPr txBox="1">
            <a:spLocks noChangeArrowheads="1"/>
          </p:cNvSpPr>
          <p:nvPr/>
        </p:nvSpPr>
        <p:spPr bwMode="auto">
          <a:xfrm>
            <a:off x="1166813" y="5162550"/>
            <a:ext cx="78692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buFontTx/>
              <a:buAutoNum type="arabicPeriod"/>
            </a:pPr>
            <a:r>
              <a:rPr lang="zh-CN" altLang="en-US" sz="1800">
                <a:latin typeface="Arial" panose="020B0604020202020204" pitchFamily="34" charset="0"/>
                <a:ea typeface="宋体" panose="02010600030101010101" pitchFamily="2" charset="-122"/>
              </a:rPr>
              <a:t>对于所编写的代码，你在调试上面花了多少时间？</a:t>
            </a:r>
          </a:p>
          <a:p>
            <a:pPr eaLnBrk="1" hangingPunct="1">
              <a:buFontTx/>
              <a:buAutoNum type="arabicPeriod"/>
            </a:pPr>
            <a:r>
              <a:rPr lang="zh-CN" altLang="en-US" sz="1800">
                <a:latin typeface="Arial" panose="020B0604020202020204" pitchFamily="34" charset="0"/>
                <a:ea typeface="宋体" panose="02010600030101010101" pitchFamily="2" charset="-122"/>
              </a:rPr>
              <a:t>对于以前你自认为正确的代码，而实际上这些代码却存在重大的</a:t>
            </a:r>
            <a:r>
              <a:rPr lang="en-US" altLang="zh-CN" sz="1800">
                <a:latin typeface="Arial" panose="020B0604020202020204" pitchFamily="34" charset="0"/>
                <a:ea typeface="宋体" panose="02010600030101010101" pitchFamily="2" charset="-122"/>
              </a:rPr>
              <a:t>bug,</a:t>
            </a:r>
            <a:r>
              <a:rPr lang="zh-CN" altLang="en-US" sz="1800">
                <a:latin typeface="Arial" panose="020B0604020202020204" pitchFamily="34" charset="0"/>
                <a:ea typeface="宋体" panose="02010600030101010101" pitchFamily="2" charset="-122"/>
              </a:rPr>
              <a:t>你花了多长时间才找出导致这个</a:t>
            </a:r>
            <a:r>
              <a:rPr lang="en-US" altLang="zh-CN" sz="1800">
                <a:latin typeface="Arial" panose="020B0604020202020204" pitchFamily="34" charset="0"/>
                <a:ea typeface="宋体" panose="02010600030101010101" pitchFamily="2" charset="-122"/>
              </a:rPr>
              <a:t>bug</a:t>
            </a:r>
            <a:r>
              <a:rPr lang="zh-CN" altLang="en-US" sz="1800">
                <a:latin typeface="Arial" panose="020B0604020202020204" pitchFamily="34" charset="0"/>
                <a:ea typeface="宋体" panose="02010600030101010101" pitchFamily="2" charset="-122"/>
              </a:rPr>
              <a:t>的位置。</a:t>
            </a:r>
          </a:p>
        </p:txBody>
      </p:sp>
    </p:spTree>
    <p:extLst>
      <p:ext uri="{BB962C8B-B14F-4D97-AF65-F5344CB8AC3E}">
        <p14:creationId xmlns:p14="http://schemas.microsoft.com/office/powerpoint/2010/main" val="1724973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5"/>
                                        </p:tgtEl>
                                        <p:attrNameLst>
                                          <p:attrName>ppt_y</p:attrName>
                                        </p:attrNameLst>
                                      </p:cBhvr>
                                      <p:tavLst>
                                        <p:tav tm="0">
                                          <p:val>
                                            <p:strVal val="#ppt_y"/>
                                          </p:val>
                                        </p:tav>
                                        <p:tav tm="100000">
                                          <p:val>
                                            <p:strVal val="#ppt_y"/>
                                          </p:val>
                                        </p:tav>
                                      </p:tavLst>
                                    </p:anim>
                                    <p:anim calcmode="lin" valueType="num">
                                      <p:cBhvr>
                                        <p:cTn id="14"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5"/>
                                        </p:tgtEl>
                                      </p:cBhvr>
                                    </p:animEffect>
                                  </p:childTnLst>
                                </p:cTn>
                              </p:par>
                            </p:childTnLst>
                          </p:cTn>
                        </p:par>
                        <p:par>
                          <p:cTn id="17" fill="hold">
                            <p:stCondLst>
                              <p:cond delay="940"/>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第一个单元测试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321" y="1380300"/>
            <a:ext cx="8208963" cy="540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5329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一个单元测试</a:t>
            </a:r>
            <a:r>
              <a:rPr lang="zh-CN" altLang="en-US" sz="3200" dirty="0" smtClean="0">
                <a:solidFill>
                  <a:schemeClr val="tx1"/>
                </a:solidFill>
                <a:latin typeface="微软雅黑" panose="020B0503020204020204" pitchFamily="34" charset="-122"/>
              </a:rPr>
              <a:t>示例</a:t>
            </a:r>
            <a:r>
              <a:rPr lang="zh-CN" altLang="en-US" sz="2400" dirty="0" smtClean="0">
                <a:latin typeface="微软雅黑" panose="020B0503020204020204" pitchFamily="34" charset="-122"/>
              </a:rPr>
              <a:t>：</a:t>
            </a:r>
            <a:endParaRPr lang="zh-CN" altLang="en-US" sz="2400" dirty="0">
              <a:latin typeface="微软雅黑" panose="020B0503020204020204" pitchFamily="34" charset="-122"/>
            </a:endParaRPr>
          </a:p>
        </p:txBody>
      </p:sp>
      <p:sp>
        <p:nvSpPr>
          <p:cNvPr id="4"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5"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4320056"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3"/>
          <p:cNvSpPr txBox="1">
            <a:spLocks noChangeArrowheads="1"/>
          </p:cNvSpPr>
          <p:nvPr/>
        </p:nvSpPr>
        <p:spPr bwMode="auto">
          <a:xfrm>
            <a:off x="5441851" y="26163"/>
            <a:ext cx="3685431" cy="154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zh-CN" altLang="en-US" dirty="0" smtClean="0"/>
              <a:t>独立静态方法</a:t>
            </a:r>
          </a:p>
          <a:p>
            <a:pPr>
              <a:lnSpc>
                <a:spcPct val="90000"/>
              </a:lnSpc>
            </a:pPr>
            <a:r>
              <a:rPr lang="zh-CN" altLang="en-US" dirty="0" smtClean="0"/>
              <a:t>用于查找</a:t>
            </a:r>
            <a:r>
              <a:rPr lang="en-US" altLang="zh-CN" dirty="0" smtClean="0"/>
              <a:t>list</a:t>
            </a:r>
            <a:r>
              <a:rPr lang="zh-CN" altLang="en-US" dirty="0" smtClean="0"/>
              <a:t>中的最大值：</a:t>
            </a:r>
          </a:p>
          <a:p>
            <a:pPr lvl="1">
              <a:lnSpc>
                <a:spcPct val="90000"/>
              </a:lnSpc>
            </a:pPr>
            <a:r>
              <a:rPr lang="en-US" altLang="zh-CN" dirty="0" err="1" smtClean="0"/>
              <a:t>int</a:t>
            </a:r>
            <a:r>
              <a:rPr lang="en-US" altLang="zh-CN" dirty="0" smtClean="0"/>
              <a:t> </a:t>
            </a:r>
            <a:r>
              <a:rPr lang="en-US" altLang="zh-CN" dirty="0" err="1" smtClean="0"/>
              <a:t>Largest.largest</a:t>
            </a:r>
            <a:r>
              <a:rPr lang="en-US" altLang="zh-CN" dirty="0" smtClean="0"/>
              <a:t> (</a:t>
            </a:r>
            <a:r>
              <a:rPr lang="en-US" altLang="zh-CN" dirty="0" err="1" smtClean="0"/>
              <a:t>int</a:t>
            </a:r>
            <a:r>
              <a:rPr lang="en-US" altLang="zh-CN" dirty="0" smtClean="0"/>
              <a:t>[ ] list)</a:t>
            </a:r>
          </a:p>
          <a:p>
            <a:pPr>
              <a:lnSpc>
                <a:spcPct val="90000"/>
              </a:lnSpc>
            </a:pPr>
            <a:r>
              <a:rPr lang="zh-CN" altLang="en-US" dirty="0" smtClean="0"/>
              <a:t>想到了多少了测试？</a:t>
            </a:r>
          </a:p>
        </p:txBody>
      </p:sp>
      <p:sp>
        <p:nvSpPr>
          <p:cNvPr id="9" name="Rectangle 4"/>
          <p:cNvSpPr>
            <a:spLocks noRot="1" noChangeArrowheads="1"/>
          </p:cNvSpPr>
          <p:nvPr/>
        </p:nvSpPr>
        <p:spPr bwMode="auto">
          <a:xfrm>
            <a:off x="360363" y="2605850"/>
            <a:ext cx="8077200"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917575">
              <a:defRPr sz="2400">
                <a:solidFill>
                  <a:schemeClr val="tx1"/>
                </a:solidFill>
                <a:latin typeface="Times" panose="02020603050405020304" pitchFamily="18" charset="0"/>
                <a:ea typeface="微软雅黑" panose="020B0503020204020204" pitchFamily="34" charset="-122"/>
              </a:defRPr>
            </a:lvl1pPr>
            <a:lvl2pPr marL="546100" indent="-198438" defTabSz="917575">
              <a:defRPr sz="2400">
                <a:solidFill>
                  <a:schemeClr val="tx1"/>
                </a:solidFill>
                <a:latin typeface="Times" panose="02020603050405020304" pitchFamily="18" charset="0"/>
                <a:ea typeface="微软雅黑" panose="020B0503020204020204" pitchFamily="34" charset="-122"/>
              </a:defRPr>
            </a:lvl2pPr>
            <a:lvl3pPr marL="785813" indent="-182563" defTabSz="917575">
              <a:defRPr sz="2400">
                <a:solidFill>
                  <a:schemeClr val="tx1"/>
                </a:solidFill>
                <a:latin typeface="Times" panose="02020603050405020304" pitchFamily="18" charset="0"/>
                <a:ea typeface="微软雅黑" panose="020B0503020204020204" pitchFamily="34" charset="-122"/>
              </a:defRPr>
            </a:lvl3pPr>
            <a:lvl4pPr marL="1600200" indent="-228600" defTabSz="917575">
              <a:defRPr sz="2400">
                <a:solidFill>
                  <a:schemeClr val="tx1"/>
                </a:solidFill>
                <a:latin typeface="Times" panose="02020603050405020304" pitchFamily="18" charset="0"/>
                <a:ea typeface="微软雅黑" panose="020B0503020204020204" pitchFamily="34" charset="-122"/>
              </a:defRPr>
            </a:lvl4pPr>
            <a:lvl5pPr marL="2057400" indent="-228600" defTabSz="917575">
              <a:defRPr sz="2400">
                <a:solidFill>
                  <a:schemeClr val="tx1"/>
                </a:solidFill>
                <a:latin typeface="Times" panose="02020603050405020304" pitchFamily="18" charset="0"/>
                <a:ea typeface="微软雅黑" panose="020B0503020204020204" pitchFamily="34" charset="-122"/>
              </a:defRPr>
            </a:lvl5pPr>
            <a:lvl6pPr marL="25146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defTabSz="917575"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lvl="1">
              <a:spcBef>
                <a:spcPts val="250"/>
              </a:spcBef>
              <a:buClr>
                <a:schemeClr val="accent1"/>
              </a:buClr>
              <a:buSzPct val="100000"/>
              <a:buFont typeface="Verdana" panose="020B0604030504040204" pitchFamily="34" charset="0"/>
              <a:buChar char="◦"/>
            </a:pPr>
            <a:r>
              <a:rPr lang="zh-CN" altLang="en-US" sz="1800" dirty="0">
                <a:latin typeface="Verdana" panose="020B0604030504040204" pitchFamily="34" charset="0"/>
              </a:rPr>
              <a:t>正常</a:t>
            </a:r>
          </a:p>
          <a:p>
            <a:pPr lvl="2">
              <a:spcBef>
                <a:spcPts val="250"/>
              </a:spcBef>
              <a:buClr>
                <a:srgbClr val="ED3742"/>
              </a:buClr>
              <a:buSzPct val="100000"/>
              <a:buFont typeface="Wingdings 2" panose="05020102010507070707" pitchFamily="18" charset="2"/>
              <a:buChar char=""/>
            </a:pPr>
            <a:r>
              <a:rPr lang="en-US" altLang="zh-CN" sz="2000" dirty="0">
                <a:latin typeface="Verdana" panose="020B0604030504040204" pitchFamily="34" charset="0"/>
              </a:rPr>
              <a:t>[7,8,9]-&gt;9, [8,9,7]-&gt;9, [9,7,8]-&gt;9</a:t>
            </a:r>
          </a:p>
          <a:p>
            <a:pPr lvl="1">
              <a:spcBef>
                <a:spcPts val="250"/>
              </a:spcBef>
              <a:buClr>
                <a:schemeClr val="accent1"/>
              </a:buClr>
              <a:buSzPct val="100000"/>
              <a:buFont typeface="Verdana" panose="020B0604030504040204" pitchFamily="34" charset="0"/>
              <a:buChar char="◦"/>
            </a:pPr>
            <a:r>
              <a:rPr lang="zh-CN" altLang="en-US" sz="1800" dirty="0">
                <a:latin typeface="Verdana" panose="020B0604030504040204" pitchFamily="34" charset="0"/>
              </a:rPr>
              <a:t>如果</a:t>
            </a:r>
            <a:r>
              <a:rPr lang="en-US" altLang="zh-CN" sz="1800" dirty="0">
                <a:latin typeface="Verdana" panose="020B0604030504040204" pitchFamily="34" charset="0"/>
              </a:rPr>
              <a:t>list</a:t>
            </a:r>
            <a:r>
              <a:rPr lang="zh-CN" altLang="en-US" sz="1800" dirty="0">
                <a:latin typeface="Verdana" panose="020B0604030504040204" pitchFamily="34" charset="0"/>
              </a:rPr>
              <a:t>中两个相等的最大值，将会出现什么情况呢？</a:t>
            </a:r>
          </a:p>
          <a:p>
            <a:pPr lvl="2">
              <a:spcBef>
                <a:spcPts val="250"/>
              </a:spcBef>
              <a:buClr>
                <a:srgbClr val="ED3742"/>
              </a:buClr>
              <a:buSzPct val="100000"/>
              <a:buFont typeface="Wingdings 2" panose="05020102010507070707" pitchFamily="18" charset="2"/>
              <a:buChar char=""/>
            </a:pPr>
            <a:r>
              <a:rPr lang="en-US" altLang="zh-CN" sz="2000" dirty="0">
                <a:latin typeface="Verdana" panose="020B0604030504040204" pitchFamily="34" charset="0"/>
              </a:rPr>
              <a:t>[7,9,8,9]-&gt;9</a:t>
            </a:r>
          </a:p>
          <a:p>
            <a:pPr lvl="1">
              <a:spcBef>
                <a:spcPts val="250"/>
              </a:spcBef>
              <a:buClr>
                <a:schemeClr val="accent1"/>
              </a:buClr>
              <a:buSzPct val="100000"/>
              <a:buFont typeface="Verdana" panose="020B0604030504040204" pitchFamily="34" charset="0"/>
              <a:buChar char="◦"/>
            </a:pPr>
            <a:r>
              <a:rPr lang="zh-CN" altLang="en-US" sz="1800" dirty="0">
                <a:latin typeface="Verdana" panose="020B0604030504040204" pitchFamily="34" charset="0"/>
              </a:rPr>
              <a:t>如果</a:t>
            </a:r>
            <a:r>
              <a:rPr lang="en-US" altLang="zh-CN" sz="1800" dirty="0">
                <a:latin typeface="Verdana" panose="020B0604030504040204" pitchFamily="34" charset="0"/>
              </a:rPr>
              <a:t>list</a:t>
            </a:r>
            <a:r>
              <a:rPr lang="zh-CN" altLang="en-US" sz="1800" dirty="0">
                <a:latin typeface="Verdana" panose="020B0604030504040204" pitchFamily="34" charset="0"/>
              </a:rPr>
              <a:t>所包含的只有一个元素</a:t>
            </a:r>
          </a:p>
          <a:p>
            <a:pPr lvl="2">
              <a:spcBef>
                <a:spcPts val="250"/>
              </a:spcBef>
              <a:buClr>
                <a:srgbClr val="ED3742"/>
              </a:buClr>
              <a:buSzPct val="100000"/>
              <a:buFont typeface="Wingdings 2" panose="05020102010507070707" pitchFamily="18" charset="2"/>
              <a:buChar char=""/>
            </a:pPr>
            <a:r>
              <a:rPr lang="en-US" altLang="zh-CN" sz="2000" dirty="0">
                <a:latin typeface="Verdana" panose="020B0604030504040204" pitchFamily="34" charset="0"/>
              </a:rPr>
              <a:t>[1]-&gt;1</a:t>
            </a:r>
          </a:p>
          <a:p>
            <a:pPr lvl="1">
              <a:spcBef>
                <a:spcPts val="250"/>
              </a:spcBef>
              <a:buClr>
                <a:schemeClr val="accent1"/>
              </a:buClr>
              <a:buSzPct val="100000"/>
              <a:buFont typeface="Verdana" panose="020B0604030504040204" pitchFamily="34" charset="0"/>
              <a:buChar char="◦"/>
            </a:pPr>
            <a:r>
              <a:rPr lang="zh-CN" altLang="en-US" sz="1800" dirty="0">
                <a:latin typeface="Verdana" panose="020B0604030504040204" pitchFamily="34" charset="0"/>
              </a:rPr>
              <a:t>如果</a:t>
            </a:r>
            <a:r>
              <a:rPr lang="en-US" altLang="zh-CN" sz="1800" dirty="0">
                <a:latin typeface="Verdana" panose="020B0604030504040204" pitchFamily="34" charset="0"/>
              </a:rPr>
              <a:t>list</a:t>
            </a:r>
            <a:r>
              <a:rPr lang="zh-CN" altLang="en-US" sz="1800" dirty="0">
                <a:latin typeface="Verdana" panose="020B0604030504040204" pitchFamily="34" charset="0"/>
              </a:rPr>
              <a:t>所包含的是负数</a:t>
            </a:r>
          </a:p>
          <a:p>
            <a:pPr lvl="2">
              <a:spcBef>
                <a:spcPts val="250"/>
              </a:spcBef>
              <a:buClr>
                <a:srgbClr val="ED3742"/>
              </a:buClr>
              <a:buSzPct val="100000"/>
              <a:buFont typeface="Wingdings 2" panose="05020102010507070707" pitchFamily="18" charset="2"/>
              <a:buChar char=""/>
            </a:pPr>
            <a:r>
              <a:rPr lang="en-US" altLang="zh-CN" sz="2000" dirty="0">
                <a:latin typeface="Verdana" panose="020B0604030504040204" pitchFamily="34" charset="0"/>
              </a:rPr>
              <a:t>[-9,-8,-7]-&gt;-7</a:t>
            </a:r>
          </a:p>
        </p:txBody>
      </p:sp>
    </p:spTree>
    <p:extLst>
      <p:ext uri="{BB962C8B-B14F-4D97-AF65-F5344CB8AC3E}">
        <p14:creationId xmlns:p14="http://schemas.microsoft.com/office/powerpoint/2010/main" val="1972883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p:cTn id="12"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3"/>
                                        </p:tgtEl>
                                        <p:attrNameLst>
                                          <p:attrName>ppt_y</p:attrName>
                                        </p:attrNameLst>
                                      </p:cBhvr>
                                      <p:tavLst>
                                        <p:tav tm="0">
                                          <p:val>
                                            <p:strVal val="#ppt_y"/>
                                          </p:val>
                                        </p:tav>
                                        <p:tav tm="100000">
                                          <p:val>
                                            <p:strVal val="#ppt_y"/>
                                          </p:val>
                                        </p:tav>
                                      </p:tavLst>
                                    </p:anim>
                                    <p:anim calcmode="lin" valueType="num">
                                      <p:cBhvr>
                                        <p:cTn id="14"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3"/>
                                        </p:tgtEl>
                                      </p:cBhvr>
                                    </p:animEffect>
                                  </p:childTnLst>
                                </p:cTn>
                              </p:par>
                            </p:childTnLst>
                          </p:cTn>
                        </p:par>
                        <p:par>
                          <p:cTn id="17" fill="hold">
                            <p:stCondLst>
                              <p:cond delay="102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9154"/>
                                        </p:tgtEl>
                                        <p:attrNameLst>
                                          <p:attrName>style.visibility</p:attrName>
                                        </p:attrNameLst>
                                      </p:cBhvr>
                                      <p:to>
                                        <p:strVal val="visible"/>
                                      </p:to>
                                    </p:set>
                                    <p:anim calcmode="lin" valueType="num">
                                      <p:cBhvr additive="base">
                                        <p:cTn id="25" dur="500" fill="hold"/>
                                        <p:tgtEl>
                                          <p:spTgt spid="49154"/>
                                        </p:tgtEl>
                                        <p:attrNameLst>
                                          <p:attrName>ppt_x</p:attrName>
                                        </p:attrNameLst>
                                      </p:cBhvr>
                                      <p:tavLst>
                                        <p:tav tm="0">
                                          <p:val>
                                            <p:strVal val="#ppt_x"/>
                                          </p:val>
                                        </p:tav>
                                        <p:tav tm="100000">
                                          <p:val>
                                            <p:strVal val="#ppt_x"/>
                                          </p:val>
                                        </p:tav>
                                      </p:tavLst>
                                    </p:anim>
                                    <p:anim calcmode="lin" valueType="num">
                                      <p:cBhvr additive="base">
                                        <p:cTn id="26" dur="500" fill="hold"/>
                                        <p:tgtEl>
                                          <p:spTgt spid="4915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xit" presetSubtype="4" fill="hold" nodeType="withEffect">
                                  <p:stCondLst>
                                    <p:cond delay="0"/>
                                  </p:stCondLst>
                                  <p:childTnLst>
                                    <p:anim calcmode="lin" valueType="num">
                                      <p:cBhvr additive="base">
                                        <p:cTn id="40" dur="500"/>
                                        <p:tgtEl>
                                          <p:spTgt spid="49154"/>
                                        </p:tgtEl>
                                        <p:attrNameLst>
                                          <p:attrName>ppt_x</p:attrName>
                                        </p:attrNameLst>
                                      </p:cBhvr>
                                      <p:tavLst>
                                        <p:tav tm="0">
                                          <p:val>
                                            <p:strVal val="ppt_x"/>
                                          </p:val>
                                        </p:tav>
                                        <p:tav tm="100000">
                                          <p:val>
                                            <p:strVal val="ppt_x"/>
                                          </p:val>
                                        </p:tav>
                                      </p:tavLst>
                                    </p:anim>
                                    <p:anim calcmode="lin" valueType="num">
                                      <p:cBhvr additive="base">
                                        <p:cTn id="41" dur="500"/>
                                        <p:tgtEl>
                                          <p:spTgt spid="49154"/>
                                        </p:tgtEl>
                                        <p:attrNameLst>
                                          <p:attrName>ppt_y</p:attrName>
                                        </p:attrNameLst>
                                      </p:cBhvr>
                                      <p:tavLst>
                                        <p:tav tm="0">
                                          <p:val>
                                            <p:strVal val="ppt_y"/>
                                          </p:val>
                                        </p:tav>
                                        <p:tav tm="100000">
                                          <p:val>
                                            <p:strVal val="1+ppt_h/2"/>
                                          </p:val>
                                        </p:tav>
                                      </p:tavLst>
                                    </p:anim>
                                    <p:set>
                                      <p:cBhvr>
                                        <p:cTn id="42" dur="1" fill="hold">
                                          <p:stCondLst>
                                            <p:cond delay="499"/>
                                          </p:stCondLst>
                                        </p:cTn>
                                        <p:tgtEl>
                                          <p:spTgt spid="491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nimBg="1"/>
      <p:bldP spid="6"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第一个单元测试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45" y="404813"/>
            <a:ext cx="7345363"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7" name="Picture 3" descr="第一个单元测试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469" y="1700214"/>
            <a:ext cx="4800600"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283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7586"/>
                                        </p:tgtEl>
                                        <p:attrNameLst>
                                          <p:attrName>style.visibility</p:attrName>
                                        </p:attrNameLst>
                                      </p:cBhvr>
                                      <p:to>
                                        <p:strVal val="visible"/>
                                      </p:to>
                                    </p:set>
                                    <p:anim calcmode="lin" valueType="num">
                                      <p:cBhvr additive="base">
                                        <p:cTn id="7" dur="500" fill="hold"/>
                                        <p:tgtEl>
                                          <p:spTgt spid="67586"/>
                                        </p:tgtEl>
                                        <p:attrNameLst>
                                          <p:attrName>ppt_x</p:attrName>
                                        </p:attrNameLst>
                                      </p:cBhvr>
                                      <p:tavLst>
                                        <p:tav tm="0">
                                          <p:val>
                                            <p:strVal val="#ppt_x"/>
                                          </p:val>
                                        </p:tav>
                                        <p:tav tm="100000">
                                          <p:val>
                                            <p:strVal val="#ppt_x"/>
                                          </p:val>
                                        </p:tav>
                                      </p:tavLst>
                                    </p:anim>
                                    <p:anim calcmode="lin" valueType="num">
                                      <p:cBhvr additive="base">
                                        <p:cTn id="8" dur="500" fill="hold"/>
                                        <p:tgtEl>
                                          <p:spTgt spid="6758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nodeType="clickEffect">
                                  <p:stCondLst>
                                    <p:cond delay="0"/>
                                  </p:stCondLst>
                                  <p:childTnLst>
                                    <p:anim calcmode="lin" valueType="num">
                                      <p:cBhvr additive="base">
                                        <p:cTn id="12" dur="500"/>
                                        <p:tgtEl>
                                          <p:spTgt spid="67586"/>
                                        </p:tgtEl>
                                        <p:attrNameLst>
                                          <p:attrName>ppt_x</p:attrName>
                                        </p:attrNameLst>
                                      </p:cBhvr>
                                      <p:tavLst>
                                        <p:tav tm="0">
                                          <p:val>
                                            <p:strVal val="ppt_x"/>
                                          </p:val>
                                        </p:tav>
                                        <p:tav tm="100000">
                                          <p:val>
                                            <p:strVal val="ppt_x"/>
                                          </p:val>
                                        </p:tav>
                                      </p:tavLst>
                                    </p:anim>
                                    <p:anim calcmode="lin" valueType="num">
                                      <p:cBhvr additive="base">
                                        <p:cTn id="13" dur="500"/>
                                        <p:tgtEl>
                                          <p:spTgt spid="67586"/>
                                        </p:tgtEl>
                                        <p:attrNameLst>
                                          <p:attrName>ppt_y</p:attrName>
                                        </p:attrNameLst>
                                      </p:cBhvr>
                                      <p:tavLst>
                                        <p:tav tm="0">
                                          <p:val>
                                            <p:strVal val="ppt_y"/>
                                          </p:val>
                                        </p:tav>
                                        <p:tav tm="100000">
                                          <p:val>
                                            <p:strVal val="1+ppt_h/2"/>
                                          </p:val>
                                        </p:tav>
                                      </p:tavLst>
                                    </p:anim>
                                    <p:set>
                                      <p:cBhvr>
                                        <p:cTn id="14" dur="1" fill="hold">
                                          <p:stCondLst>
                                            <p:cond delay="499"/>
                                          </p:stCondLst>
                                        </p:cTn>
                                        <p:tgtEl>
                                          <p:spTgt spid="67586"/>
                                        </p:tgtEl>
                                        <p:attrNameLst>
                                          <p:attrName>style.visibility</p:attrName>
                                        </p:attrNameLst>
                                      </p:cBhvr>
                                      <p:to>
                                        <p:strVal val="hidden"/>
                                      </p:to>
                                    </p:set>
                                  </p:childTnLst>
                                </p:cTn>
                              </p:par>
                            </p:childTnLst>
                          </p:cTn>
                        </p:par>
                        <p:par>
                          <p:cTn id="15" fill="hold" nodeType="afterGroup">
                            <p:stCondLst>
                              <p:cond delay="500"/>
                            </p:stCondLst>
                            <p:childTnLst>
                              <p:par>
                                <p:cTn id="16" presetID="2" presetClass="entr" presetSubtype="4" fill="hold" nodeType="afterEffect">
                                  <p:stCondLst>
                                    <p:cond delay="0"/>
                                  </p:stCondLst>
                                  <p:childTnLst>
                                    <p:set>
                                      <p:cBhvr>
                                        <p:cTn id="17" dur="1" fill="hold">
                                          <p:stCondLst>
                                            <p:cond delay="0"/>
                                          </p:stCondLst>
                                        </p:cTn>
                                        <p:tgtEl>
                                          <p:spTgt spid="67587"/>
                                        </p:tgtEl>
                                        <p:attrNameLst>
                                          <p:attrName>style.visibility</p:attrName>
                                        </p:attrNameLst>
                                      </p:cBhvr>
                                      <p:to>
                                        <p:strVal val="visible"/>
                                      </p:to>
                                    </p:set>
                                    <p:anim calcmode="lin" valueType="num">
                                      <p:cBhvr additive="base">
                                        <p:cTn id="18" dur="500" fill="hold"/>
                                        <p:tgtEl>
                                          <p:spTgt spid="67587"/>
                                        </p:tgtEl>
                                        <p:attrNameLst>
                                          <p:attrName>ppt_x</p:attrName>
                                        </p:attrNameLst>
                                      </p:cBhvr>
                                      <p:tavLst>
                                        <p:tav tm="0">
                                          <p:val>
                                            <p:strVal val="#ppt_x"/>
                                          </p:val>
                                        </p:tav>
                                        <p:tav tm="100000">
                                          <p:val>
                                            <p:strVal val="#ppt_x"/>
                                          </p:val>
                                        </p:tav>
                                      </p:tavLst>
                                    </p:anim>
                                    <p:anim calcmode="lin" valueType="num">
                                      <p:cBhvr additive="base">
                                        <p:cTn id="19" dur="500" fill="hold"/>
                                        <p:tgtEl>
                                          <p:spTgt spid="675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第一个单元测试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195" y="457200"/>
            <a:ext cx="8208963" cy="5791200"/>
          </a:xfrm>
          <a:prstGeom prst="rect">
            <a:avLst/>
          </a:prstGeom>
          <a:noFill/>
          <a:ln w="28575">
            <a:solidFill>
              <a:srgbClr val="800000"/>
            </a:solidFill>
            <a:miter lim="800000"/>
            <a:headEnd/>
            <a:tailEnd/>
          </a:ln>
          <a:extLst>
            <a:ext uri="{909E8E84-426E-40DD-AFC4-6F175D3DCCD1}">
              <a14:hiddenFill xmlns:a14="http://schemas.microsoft.com/office/drawing/2010/main">
                <a:solidFill>
                  <a:srgbClr val="FFFFFF"/>
                </a:solidFill>
              </a14:hiddenFill>
            </a:ext>
          </a:extLst>
        </p:spPr>
      </p:pic>
      <p:sp>
        <p:nvSpPr>
          <p:cNvPr id="51203" name="Rectangle 3"/>
          <p:cNvSpPr>
            <a:spLocks noChangeArrowheads="1"/>
          </p:cNvSpPr>
          <p:nvPr/>
        </p:nvSpPr>
        <p:spPr bwMode="auto">
          <a:xfrm>
            <a:off x="2591594" y="3124201"/>
            <a:ext cx="4465638" cy="36036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51204" name="AutoShape 4"/>
          <p:cNvSpPr>
            <a:spLocks noChangeArrowheads="1"/>
          </p:cNvSpPr>
          <p:nvPr/>
        </p:nvSpPr>
        <p:spPr bwMode="auto">
          <a:xfrm>
            <a:off x="7309645" y="2420939"/>
            <a:ext cx="1223963" cy="503237"/>
          </a:xfrm>
          <a:prstGeom prst="wedgeRectCallout">
            <a:avLst>
              <a:gd name="adj1" fmla="val -67509"/>
              <a:gd name="adj2" fmla="val 75866"/>
            </a:avLst>
          </a:prstGeom>
          <a:solidFill>
            <a:schemeClr val="accent1"/>
          </a:solidFill>
          <a:ln w="9525">
            <a:solidFill>
              <a:schemeClr val="tx1"/>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max=0</a:t>
            </a:r>
          </a:p>
        </p:txBody>
      </p:sp>
    </p:spTree>
    <p:extLst>
      <p:ext uri="{BB962C8B-B14F-4D97-AF65-F5344CB8AC3E}">
        <p14:creationId xmlns:p14="http://schemas.microsoft.com/office/powerpoint/2010/main" val="992030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第一个单元测试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44" y="404814"/>
            <a:ext cx="7200900" cy="634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第一个单元测试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38" y="404814"/>
            <a:ext cx="3608009" cy="36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第一个单元测试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794" y="2240881"/>
            <a:ext cx="3514404" cy="352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5416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226"/>
                                        </p:tgtEl>
                                        <p:attrNameLst>
                                          <p:attrName>style.visibility</p:attrName>
                                        </p:attrNameLst>
                                      </p:cBhvr>
                                      <p:to>
                                        <p:strVal val="visible"/>
                                      </p:to>
                                    </p:set>
                                    <p:anim calcmode="lin" valueType="num">
                                      <p:cBhvr additive="base">
                                        <p:cTn id="7" dur="500" fill="hold"/>
                                        <p:tgtEl>
                                          <p:spTgt spid="52226"/>
                                        </p:tgtEl>
                                        <p:attrNameLst>
                                          <p:attrName>ppt_x</p:attrName>
                                        </p:attrNameLst>
                                      </p:cBhvr>
                                      <p:tavLst>
                                        <p:tav tm="0">
                                          <p:val>
                                            <p:strVal val="#ppt_x"/>
                                          </p:val>
                                        </p:tav>
                                        <p:tav tm="100000">
                                          <p:val>
                                            <p:strVal val="#ppt_x"/>
                                          </p:val>
                                        </p:tav>
                                      </p:tavLst>
                                    </p:anim>
                                    <p:anim calcmode="lin" valueType="num">
                                      <p:cBhvr additive="base">
                                        <p:cTn id="8" dur="500" fill="hold"/>
                                        <p:tgtEl>
                                          <p:spTgt spid="522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10" presetClass="exit" presetSubtype="0" fill="hold" nodeType="withEffect">
                                  <p:stCondLst>
                                    <p:cond delay="0"/>
                                  </p:stCondLst>
                                  <p:childTnLst>
                                    <p:animEffect transition="out" filter="fade">
                                      <p:cBhvr>
                                        <p:cTn id="16" dur="500"/>
                                        <p:tgtEl>
                                          <p:spTgt spid="52226"/>
                                        </p:tgtEl>
                                      </p:cBhvr>
                                    </p:animEffect>
                                    <p:set>
                                      <p:cBhvr>
                                        <p:cTn id="17" dur="1" fill="hold">
                                          <p:stCondLst>
                                            <p:cond delay="499"/>
                                          </p:stCondLst>
                                        </p:cTn>
                                        <p:tgtEl>
                                          <p:spTgt spid="5222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第一个单元测试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007" y="908050"/>
            <a:ext cx="7345362"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3"/>
          <p:cNvSpPr>
            <a:spLocks noChangeArrowheads="1"/>
          </p:cNvSpPr>
          <p:nvPr/>
        </p:nvSpPr>
        <p:spPr bwMode="auto">
          <a:xfrm>
            <a:off x="2628108" y="3644901"/>
            <a:ext cx="5329237" cy="36036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55300" name="AutoShape 4"/>
          <p:cNvSpPr>
            <a:spLocks noChangeArrowheads="1"/>
          </p:cNvSpPr>
          <p:nvPr/>
        </p:nvSpPr>
        <p:spPr bwMode="auto">
          <a:xfrm>
            <a:off x="6588920" y="2781300"/>
            <a:ext cx="1655763" cy="503238"/>
          </a:xfrm>
          <a:prstGeom prst="wedgeRoundRectCallout">
            <a:avLst>
              <a:gd name="adj1" fmla="val -29005"/>
              <a:gd name="adj2" fmla="val 117824"/>
              <a:gd name="adj3" fmla="val 16667"/>
            </a:avLst>
          </a:prstGeom>
          <a:solidFill>
            <a:schemeClr val="accent1"/>
          </a:solidFill>
          <a:ln w="9525">
            <a:solidFill>
              <a:schemeClr val="tx1"/>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400">
                <a:latin typeface="Arial" panose="020B0604020202020204" pitchFamily="34" charset="0"/>
                <a:ea typeface="宋体" panose="02010600030101010101" pitchFamily="2" charset="-122"/>
              </a:rPr>
              <a:t>Index&lt;list.length</a:t>
            </a:r>
          </a:p>
        </p:txBody>
      </p:sp>
    </p:spTree>
    <p:extLst>
      <p:ext uri="{BB962C8B-B14F-4D97-AF65-F5344CB8AC3E}">
        <p14:creationId xmlns:p14="http://schemas.microsoft.com/office/powerpoint/2010/main" val="2991206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第一个单元测试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44" y="404814"/>
            <a:ext cx="7200900" cy="634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7919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第一个单元测试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008" y="215900"/>
            <a:ext cx="6440487" cy="645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6938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a:spLocks noChangeArrowheads="1"/>
          </p:cNvSpPr>
          <p:nvPr/>
        </p:nvSpPr>
        <p:spPr bwMode="auto">
          <a:xfrm>
            <a:off x="3446463" y="1339850"/>
            <a:ext cx="2255837" cy="2265363"/>
          </a:xfrm>
          <a:prstGeom prst="ellipse">
            <a:avLst/>
          </a:prstGeom>
          <a:solidFill>
            <a:srgbClr val="4E4B4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9459" name="Freeform 8"/>
          <p:cNvSpPr>
            <a:spLocks/>
          </p:cNvSpPr>
          <p:nvPr/>
        </p:nvSpPr>
        <p:spPr bwMode="auto">
          <a:xfrm>
            <a:off x="3335338" y="2462213"/>
            <a:ext cx="2478087" cy="1254125"/>
          </a:xfrm>
          <a:custGeom>
            <a:avLst/>
            <a:gdLst>
              <a:gd name="T0" fmla="*/ 1549562246 w 3963"/>
              <a:gd name="T1" fmla="*/ 0 h 1997"/>
              <a:gd name="T2" fmla="*/ 1549562246 w 3963"/>
              <a:gd name="T3" fmla="*/ 6310189 h 1997"/>
              <a:gd name="T4" fmla="*/ 774976531 w 3963"/>
              <a:gd name="T5" fmla="*/ 787596152 h 1997"/>
              <a:gd name="T6" fmla="*/ 0 w 3963"/>
              <a:gd name="T7" fmla="*/ 6310189 h 19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60" name="Oval 9"/>
          <p:cNvSpPr>
            <a:spLocks noChangeArrowheads="1"/>
          </p:cNvSpPr>
          <p:nvPr/>
        </p:nvSpPr>
        <p:spPr bwMode="auto">
          <a:xfrm>
            <a:off x="5743575" y="2379663"/>
            <a:ext cx="139700"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9461" name="Oval 10"/>
          <p:cNvSpPr>
            <a:spLocks noChangeArrowheads="1"/>
          </p:cNvSpPr>
          <p:nvPr/>
        </p:nvSpPr>
        <p:spPr bwMode="auto">
          <a:xfrm>
            <a:off x="3263900" y="2379663"/>
            <a:ext cx="138113"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9462" name="TextBox 13"/>
          <p:cNvSpPr txBox="1">
            <a:spLocks noChangeArrowheads="1"/>
          </p:cNvSpPr>
          <p:nvPr/>
        </p:nvSpPr>
        <p:spPr bwMode="auto">
          <a:xfrm>
            <a:off x="3767138" y="1592263"/>
            <a:ext cx="161131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0">
                <a:solidFill>
                  <a:srgbClr val="F8F8F8"/>
                </a:solidFill>
                <a:ea typeface="宋体" panose="02010600030101010101" pitchFamily="2" charset="-122"/>
              </a:rPr>
              <a:t>03</a:t>
            </a:r>
            <a:endParaRPr lang="zh-CN" altLang="en-US" sz="10000">
              <a:solidFill>
                <a:srgbClr val="F8F8F8"/>
              </a:solidFill>
              <a:ea typeface="宋体" panose="02010600030101010101" pitchFamily="2" charset="-122"/>
            </a:endParaRPr>
          </a:p>
        </p:txBody>
      </p:sp>
      <p:cxnSp>
        <p:nvCxnSpPr>
          <p:cNvPr id="19463" name="直接连接符 15"/>
          <p:cNvCxnSpPr>
            <a:cxnSpLocks noChangeShapeType="1"/>
          </p:cNvCxnSpPr>
          <p:nvPr/>
        </p:nvCxnSpPr>
        <p:spPr bwMode="auto">
          <a:xfrm>
            <a:off x="1620838" y="4111625"/>
            <a:ext cx="590391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64" name="TextBox 17"/>
          <p:cNvSpPr txBox="1">
            <a:spLocks noChangeArrowheads="1"/>
          </p:cNvSpPr>
          <p:nvPr/>
        </p:nvSpPr>
        <p:spPr bwMode="auto">
          <a:xfrm>
            <a:off x="4149467" y="4214525"/>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dirty="0" smtClean="0">
                <a:solidFill>
                  <a:srgbClr val="C00000"/>
                </a:solidFill>
                <a:latin typeface="微软雅黑" panose="020B0503020204020204" pitchFamily="34" charset="-122"/>
              </a:rPr>
              <a:t>软件测试技术</a:t>
            </a:r>
            <a:endParaRPr lang="en-US" altLang="zh-CN" sz="3200" dirty="0">
              <a:solidFill>
                <a:srgbClr val="C00000"/>
              </a:solidFill>
              <a:latin typeface="微软雅黑" panose="020B0503020204020204" pitchFamily="34" charset="-122"/>
            </a:endParaRPr>
          </a:p>
        </p:txBody>
      </p:sp>
    </p:spTree>
    <p:extLst>
      <p:ext uri="{BB962C8B-B14F-4D97-AF65-F5344CB8AC3E}">
        <p14:creationId xmlns:p14="http://schemas.microsoft.com/office/powerpoint/2010/main" val="3318896628"/>
      </p:ext>
    </p:extLst>
  </p:cSld>
  <p:clrMapOvr>
    <a:masterClrMapping/>
  </p:clrMapOvr>
  <p:transition spd="slow" advTm="10224">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wheel(1)">
                                      <p:cBhvr>
                                        <p:cTn id="7" dur="2000"/>
                                        <p:tgtEl>
                                          <p:spTgt spid="19458"/>
                                        </p:tgtEl>
                                      </p:cBhvr>
                                    </p:animEffect>
                                  </p:childTnLst>
                                </p:cTn>
                              </p:par>
                            </p:childTnLst>
                          </p:cTn>
                        </p:par>
                        <p:par>
                          <p:cTn id="8" fill="hold" nodeType="afterGroup">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19462"/>
                                        </p:tgtEl>
                                        <p:attrNameLst>
                                          <p:attrName>style.visibility</p:attrName>
                                        </p:attrNameLst>
                                      </p:cBhvr>
                                      <p:to>
                                        <p:strVal val="visible"/>
                                      </p:to>
                                    </p:set>
                                    <p:anim calcmode="lin" valueType="num">
                                      <p:cBhvr>
                                        <p:cTn id="11" dur="500" fill="hold"/>
                                        <p:tgtEl>
                                          <p:spTgt spid="19462"/>
                                        </p:tgtEl>
                                        <p:attrNameLst>
                                          <p:attrName>ppt_w</p:attrName>
                                        </p:attrNameLst>
                                      </p:cBhvr>
                                      <p:tavLst>
                                        <p:tav tm="0">
                                          <p:val>
                                            <p:fltVal val="0"/>
                                          </p:val>
                                        </p:tav>
                                        <p:tav tm="100000">
                                          <p:val>
                                            <p:strVal val="#ppt_w"/>
                                          </p:val>
                                        </p:tav>
                                      </p:tavLst>
                                    </p:anim>
                                    <p:anim calcmode="lin" valueType="num">
                                      <p:cBhvr>
                                        <p:cTn id="12" dur="500" fill="hold"/>
                                        <p:tgtEl>
                                          <p:spTgt spid="19462"/>
                                        </p:tgtEl>
                                        <p:attrNameLst>
                                          <p:attrName>ppt_h</p:attrName>
                                        </p:attrNameLst>
                                      </p:cBhvr>
                                      <p:tavLst>
                                        <p:tav tm="0">
                                          <p:val>
                                            <p:fltVal val="0"/>
                                          </p:val>
                                        </p:tav>
                                        <p:tav tm="100000">
                                          <p:val>
                                            <p:strVal val="#ppt_h"/>
                                          </p:val>
                                        </p:tav>
                                      </p:tavLst>
                                    </p:anim>
                                    <p:anim calcmode="lin" valueType="num">
                                      <p:cBhvr>
                                        <p:cTn id="13" dur="500" fill="hold"/>
                                        <p:tgtEl>
                                          <p:spTgt spid="19462"/>
                                        </p:tgtEl>
                                        <p:attrNameLst>
                                          <p:attrName>style.rotation</p:attrName>
                                        </p:attrNameLst>
                                      </p:cBhvr>
                                      <p:tavLst>
                                        <p:tav tm="0">
                                          <p:val>
                                            <p:fltVal val="90"/>
                                          </p:val>
                                        </p:tav>
                                        <p:tav tm="100000">
                                          <p:val>
                                            <p:fltVal val="0"/>
                                          </p:val>
                                        </p:tav>
                                      </p:tavLst>
                                    </p:anim>
                                    <p:animEffect transition="in" filter="fade">
                                      <p:cBhvr>
                                        <p:cTn id="14" dur="500"/>
                                        <p:tgtEl>
                                          <p:spTgt spid="19462"/>
                                        </p:tgtEl>
                                      </p:cBhvr>
                                    </p:animEffect>
                                  </p:childTnLst>
                                </p:cTn>
                              </p:par>
                            </p:childTnLst>
                          </p:cTn>
                        </p:par>
                        <p:par>
                          <p:cTn id="15" fill="hold" nodeType="afterGroup">
                            <p:stCondLst>
                              <p:cond delay="2500"/>
                            </p:stCondLst>
                            <p:childTnLst>
                              <p:par>
                                <p:cTn id="16" presetID="1" presetClass="entr" presetSubtype="0" fill="hold" grpId="0" nodeType="afterEffect">
                                  <p:stCondLst>
                                    <p:cond delay="0"/>
                                  </p:stCondLst>
                                  <p:childTnLst>
                                    <p:set>
                                      <p:cBhvr>
                                        <p:cTn id="17" dur="1" fill="hold">
                                          <p:stCondLst>
                                            <p:cond delay="0"/>
                                          </p:stCondLst>
                                        </p:cTn>
                                        <p:tgtEl>
                                          <p:spTgt spid="1946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9460"/>
                                        </p:tgtEl>
                                        <p:attrNameLst>
                                          <p:attrName>style.visibility</p:attrName>
                                        </p:attrNameLst>
                                      </p:cBhvr>
                                      <p:to>
                                        <p:strVal val="visible"/>
                                      </p:to>
                                    </p:set>
                                  </p:childTnLst>
                                </p:cTn>
                              </p:par>
                            </p:childTnLst>
                          </p:cTn>
                        </p:par>
                        <p:par>
                          <p:cTn id="20" fill="hold" nodeType="afterGroup">
                            <p:stCondLst>
                              <p:cond delay="2501"/>
                            </p:stCondLst>
                            <p:childTnLst>
                              <p:par>
                                <p:cTn id="21" presetID="37" presetClass="path" presetSubtype="0" accel="50000" decel="50000" fill="hold" grpId="1" nodeType="afterEffect">
                                  <p:stCondLst>
                                    <p:cond delay="0"/>
                                  </p:stCondLst>
                                  <p:childTnLst>
                                    <p:animMotion origin="layout" path="M -3.88889E-6 4.48659E-6 L -0.00434 0.05064 L -0.02378 0.10846 C -0.03593 0.12696 -0.05625 0.15124 -0.07465 0.16396 C -0.09305 0.17668 -0.11302 0.18524 -0.13385 0.18455 C -0.16302 0.19102 -0.18246 0.17183 -0.2 0.16003 C -0.21805 0.14824 -0.23073 0.13159 -0.24166 0.11424 L -0.26562 0.05666 L -0.26961 4.48659E-6 " pathEditMode="relative" rAng="0" ptsTypes="FAfafaFAF">
                                      <p:cBhvr>
                                        <p:cTn id="22" dur="2000" spd="-99800" fill="hold"/>
                                        <p:tgtEl>
                                          <p:spTgt spid="19460"/>
                                        </p:tgtEl>
                                        <p:attrNameLst>
                                          <p:attrName>ppt_x,ppt_y</p:attrName>
                                        </p:attrNameLst>
                                      </p:cBhvr>
                                      <p:rCtr x="-13300" y="9600"/>
                                    </p:animMotion>
                                  </p:childTnLst>
                                </p:cTn>
                              </p:par>
                              <p:par>
                                <p:cTn id="23" presetID="22" presetClass="entr" presetSubtype="8" fill="hold" grpId="0" nodeType="withEffect">
                                  <p:stCondLst>
                                    <p:cond delay="0"/>
                                  </p:stCondLst>
                                  <p:childTnLst>
                                    <p:set>
                                      <p:cBhvr>
                                        <p:cTn id="24" dur="1" fill="hold">
                                          <p:stCondLst>
                                            <p:cond delay="0"/>
                                          </p:stCondLst>
                                        </p:cTn>
                                        <p:tgtEl>
                                          <p:spTgt spid="19459"/>
                                        </p:tgtEl>
                                        <p:attrNameLst>
                                          <p:attrName>style.visibility</p:attrName>
                                        </p:attrNameLst>
                                      </p:cBhvr>
                                      <p:to>
                                        <p:strVal val="visible"/>
                                      </p:to>
                                    </p:set>
                                    <p:animEffect transition="in" filter="wipe(left)">
                                      <p:cBhvr>
                                        <p:cTn id="25" dur="2000"/>
                                        <p:tgtEl>
                                          <p:spTgt spid="19459"/>
                                        </p:tgtEl>
                                      </p:cBhvr>
                                    </p:animEffect>
                                  </p:childTnLst>
                                </p:cTn>
                              </p:par>
                            </p:childTnLst>
                          </p:cTn>
                        </p:par>
                        <p:par>
                          <p:cTn id="26" fill="hold" nodeType="afterGroup">
                            <p:stCondLst>
                              <p:cond delay="4501"/>
                            </p:stCondLst>
                            <p:childTnLst>
                              <p:par>
                                <p:cTn id="27" presetID="31" presetClass="entr" presetSubtype="0" fill="hold" nodeType="afterEffect">
                                  <p:stCondLst>
                                    <p:cond delay="0"/>
                                  </p:stCondLst>
                                  <p:childTnLst>
                                    <p:set>
                                      <p:cBhvr>
                                        <p:cTn id="28" dur="1" fill="hold">
                                          <p:stCondLst>
                                            <p:cond delay="0"/>
                                          </p:stCondLst>
                                        </p:cTn>
                                        <p:tgtEl>
                                          <p:spTgt spid="19463"/>
                                        </p:tgtEl>
                                        <p:attrNameLst>
                                          <p:attrName>style.visibility</p:attrName>
                                        </p:attrNameLst>
                                      </p:cBhvr>
                                      <p:to>
                                        <p:strVal val="visible"/>
                                      </p:to>
                                    </p:set>
                                    <p:anim calcmode="lin" valueType="num">
                                      <p:cBhvr>
                                        <p:cTn id="29" dur="500" fill="hold"/>
                                        <p:tgtEl>
                                          <p:spTgt spid="19463"/>
                                        </p:tgtEl>
                                        <p:attrNameLst>
                                          <p:attrName>ppt_w</p:attrName>
                                        </p:attrNameLst>
                                      </p:cBhvr>
                                      <p:tavLst>
                                        <p:tav tm="0">
                                          <p:val>
                                            <p:fltVal val="0"/>
                                          </p:val>
                                        </p:tav>
                                        <p:tav tm="100000">
                                          <p:val>
                                            <p:strVal val="#ppt_w"/>
                                          </p:val>
                                        </p:tav>
                                      </p:tavLst>
                                    </p:anim>
                                    <p:anim calcmode="lin" valueType="num">
                                      <p:cBhvr>
                                        <p:cTn id="30" dur="500" fill="hold"/>
                                        <p:tgtEl>
                                          <p:spTgt spid="19463"/>
                                        </p:tgtEl>
                                        <p:attrNameLst>
                                          <p:attrName>ppt_h</p:attrName>
                                        </p:attrNameLst>
                                      </p:cBhvr>
                                      <p:tavLst>
                                        <p:tav tm="0">
                                          <p:val>
                                            <p:fltVal val="0"/>
                                          </p:val>
                                        </p:tav>
                                        <p:tav tm="100000">
                                          <p:val>
                                            <p:strVal val="#ppt_h"/>
                                          </p:val>
                                        </p:tav>
                                      </p:tavLst>
                                    </p:anim>
                                    <p:anim calcmode="lin" valueType="num">
                                      <p:cBhvr>
                                        <p:cTn id="31" dur="500" fill="hold"/>
                                        <p:tgtEl>
                                          <p:spTgt spid="19463"/>
                                        </p:tgtEl>
                                        <p:attrNameLst>
                                          <p:attrName>style.rotation</p:attrName>
                                        </p:attrNameLst>
                                      </p:cBhvr>
                                      <p:tavLst>
                                        <p:tav tm="0">
                                          <p:val>
                                            <p:fltVal val="90"/>
                                          </p:val>
                                        </p:tav>
                                        <p:tav tm="100000">
                                          <p:val>
                                            <p:fltVal val="0"/>
                                          </p:val>
                                        </p:tav>
                                      </p:tavLst>
                                    </p:anim>
                                    <p:animEffect transition="in" filter="fade">
                                      <p:cBhvr>
                                        <p:cTn id="32" dur="500"/>
                                        <p:tgtEl>
                                          <p:spTgt spid="19463"/>
                                        </p:tgtEl>
                                      </p:cBhvr>
                                    </p:animEffect>
                                  </p:childTnLst>
                                </p:cTn>
                              </p:par>
                            </p:childTnLst>
                          </p:cTn>
                        </p:par>
                        <p:par>
                          <p:cTn id="33" fill="hold" nodeType="afterGroup">
                            <p:stCondLst>
                              <p:cond delay="5001"/>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9464"/>
                                        </p:tgtEl>
                                        <p:attrNameLst>
                                          <p:attrName>style.visibility</p:attrName>
                                        </p:attrNameLst>
                                      </p:cBhvr>
                                      <p:to>
                                        <p:strVal val="visible"/>
                                      </p:to>
                                    </p:set>
                                    <p:anim calcmode="lin" valueType="num">
                                      <p:cBhvr>
                                        <p:cTn id="36" dur="500" fill="hold"/>
                                        <p:tgtEl>
                                          <p:spTgt spid="19464"/>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9464"/>
                                        </p:tgtEl>
                                        <p:attrNameLst>
                                          <p:attrName>ppt_y</p:attrName>
                                        </p:attrNameLst>
                                      </p:cBhvr>
                                      <p:tavLst>
                                        <p:tav tm="0">
                                          <p:val>
                                            <p:strVal val="#ppt_y"/>
                                          </p:val>
                                        </p:tav>
                                        <p:tav tm="100000">
                                          <p:val>
                                            <p:strVal val="#ppt_y"/>
                                          </p:val>
                                        </p:tav>
                                      </p:tavLst>
                                    </p:anim>
                                    <p:anim calcmode="lin" valueType="num">
                                      <p:cBhvr>
                                        <p:cTn id="38" dur="500" fill="hold"/>
                                        <p:tgtEl>
                                          <p:spTgt spid="19464"/>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9464"/>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9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nimBg="1" autoUpdateAnimBg="0"/>
      <p:bldP spid="19459" grpId="0" animBg="1"/>
      <p:bldP spid="19460" grpId="0" animBg="1" autoUpdateAnimBg="0"/>
      <p:bldP spid="19460" grpId="1" animBg="1" autoUpdateAnimBg="0"/>
      <p:bldP spid="19461" grpId="0" animBg="1" autoUpdateAnimBg="0"/>
      <p:bldP spid="19462" grpId="0" autoUpdateAnimBg="0"/>
      <p:bldP spid="19464"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body" idx="1"/>
          </p:nvPr>
        </p:nvSpPr>
        <p:spPr bwMode="auto">
          <a:xfrm>
            <a:off x="360785" y="1200726"/>
            <a:ext cx="7881938" cy="4276725"/>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mtClean="0"/>
              <a:t>常用的黑盒测试用例的测试方法有</a:t>
            </a:r>
          </a:p>
          <a:p>
            <a:pPr lvl="1"/>
            <a:r>
              <a:rPr lang="zh-CN" altLang="en-US" smtClean="0"/>
              <a:t>等价类划分</a:t>
            </a:r>
          </a:p>
          <a:p>
            <a:pPr lvl="1"/>
            <a:r>
              <a:rPr lang="zh-CN" altLang="en-US" smtClean="0"/>
              <a:t>边界值划分</a:t>
            </a:r>
          </a:p>
          <a:p>
            <a:pPr lvl="1"/>
            <a:r>
              <a:rPr lang="zh-CN" altLang="en-US" smtClean="0"/>
              <a:t>错误推测</a:t>
            </a:r>
          </a:p>
          <a:p>
            <a:pPr lvl="1"/>
            <a:r>
              <a:rPr lang="zh-CN" altLang="en-US" smtClean="0"/>
              <a:t>因果图</a:t>
            </a:r>
          </a:p>
          <a:p>
            <a:pPr lvl="1"/>
            <a:r>
              <a:rPr lang="zh-CN" altLang="en-US" smtClean="0"/>
              <a:t>综合策略</a:t>
            </a:r>
          </a:p>
        </p:txBody>
      </p:sp>
      <p:sp>
        <p:nvSpPr>
          <p:cNvPr id="4"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5329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dirty="0">
                <a:solidFill>
                  <a:schemeClr val="tx1"/>
                </a:solidFill>
                <a:latin typeface="微软雅黑" panose="020B0503020204020204" pitchFamily="34" charset="-122"/>
              </a:rPr>
              <a:t>黑</a:t>
            </a:r>
            <a:r>
              <a:rPr lang="zh-CN" altLang="en-US" sz="3200" dirty="0" smtClean="0">
                <a:solidFill>
                  <a:schemeClr val="tx1"/>
                </a:solidFill>
                <a:latin typeface="微软雅黑" panose="020B0503020204020204" pitchFamily="34" charset="-122"/>
              </a:rPr>
              <a:t>盒</a:t>
            </a:r>
            <a:r>
              <a:rPr lang="zh-CN" altLang="en-US" sz="2400" dirty="0" smtClean="0">
                <a:latin typeface="微软雅黑" panose="020B0503020204020204" pitchFamily="34" charset="-122"/>
              </a:rPr>
              <a:t>测试方法</a:t>
            </a:r>
            <a:endParaRPr lang="zh-CN" altLang="en-US" sz="2400" dirty="0">
              <a:latin typeface="微软雅黑" panose="020B0503020204020204" pitchFamily="34" charset="-122"/>
            </a:endParaRPr>
          </a:p>
        </p:txBody>
      </p:sp>
      <p:sp>
        <p:nvSpPr>
          <p:cNvPr id="5"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93329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
                                        </p:tgtEl>
                                        <p:attrNameLst>
                                          <p:attrName>ppt_y</p:attrName>
                                        </p:attrNameLst>
                                      </p:cBhvr>
                                      <p:tavLst>
                                        <p:tav tm="0">
                                          <p:val>
                                            <p:strVal val="#ppt_y"/>
                                          </p:val>
                                        </p:tav>
                                        <p:tav tm="100000">
                                          <p:val>
                                            <p:strVal val="#ppt_y"/>
                                          </p:val>
                                        </p:tav>
                                      </p:tavLst>
                                    </p:anim>
                                    <p:anim calcmode="lin" valueType="num">
                                      <p:cBhvr>
                                        <p:cTn id="1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
                                        </p:tgtEl>
                                      </p:cBhvr>
                                    </p:animEffect>
                                  </p:childTnLst>
                                </p:cTn>
                              </p:par>
                            </p:childTnLst>
                          </p:cTn>
                        </p:par>
                        <p:par>
                          <p:cTn id="17" fill="hold">
                            <p:stCondLst>
                              <p:cond delay="9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81650" cy="469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19" name="直接连接符 3"/>
          <p:cNvCxnSpPr>
            <a:cxnSpLocks noChangeShapeType="1"/>
          </p:cNvCxnSpPr>
          <p:nvPr/>
        </p:nvCxnSpPr>
        <p:spPr bwMode="auto">
          <a:xfrm>
            <a:off x="4140200" y="2997200"/>
            <a:ext cx="5005388"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20" name="TextBox 5"/>
          <p:cNvSpPr txBox="1">
            <a:spLocks noChangeArrowheads="1"/>
          </p:cNvSpPr>
          <p:nvPr/>
        </p:nvSpPr>
        <p:spPr bwMode="auto">
          <a:xfrm>
            <a:off x="7672388" y="2349500"/>
            <a:ext cx="1004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a:solidFill>
                  <a:schemeClr val="bg1"/>
                </a:solidFill>
                <a:latin typeface="微软雅黑" panose="020B0503020204020204" pitchFamily="34" charset="-122"/>
              </a:rPr>
              <a:t>目录</a:t>
            </a:r>
          </a:p>
        </p:txBody>
      </p:sp>
      <p:sp>
        <p:nvSpPr>
          <p:cNvPr id="9221" name="TextBox 6"/>
          <p:cNvSpPr txBox="1">
            <a:spLocks noChangeArrowheads="1"/>
          </p:cNvSpPr>
          <p:nvPr/>
        </p:nvSpPr>
        <p:spPr bwMode="auto">
          <a:xfrm>
            <a:off x="6705600" y="256381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chemeClr val="bg1"/>
                </a:solidFill>
              </a:rPr>
              <a:t>Contents</a:t>
            </a:r>
            <a:endParaRPr lang="zh-CN" altLang="en-US" sz="1800">
              <a:solidFill>
                <a:schemeClr val="bg1"/>
              </a:solidFill>
            </a:endParaRPr>
          </a:p>
        </p:txBody>
      </p:sp>
      <p:sp>
        <p:nvSpPr>
          <p:cNvPr id="9222" name="矩形 7"/>
          <p:cNvSpPr>
            <a:spLocks noChangeArrowheads="1"/>
          </p:cNvSpPr>
          <p:nvPr/>
        </p:nvSpPr>
        <p:spPr bwMode="auto">
          <a:xfrm>
            <a:off x="8704263" y="2420938"/>
            <a:ext cx="441325" cy="4413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23" name="AutoShape 3"/>
          <p:cNvSpPr>
            <a:spLocks noChangeAspect="1" noChangeArrowheads="1" noTextEdit="1"/>
          </p:cNvSpPr>
          <p:nvPr/>
        </p:nvSpPr>
        <p:spPr bwMode="auto">
          <a:xfrm>
            <a:off x="4573358" y="3708728"/>
            <a:ext cx="5969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24" name="Oval 5"/>
          <p:cNvSpPr>
            <a:spLocks noChangeArrowheads="1"/>
          </p:cNvSpPr>
          <p:nvPr/>
        </p:nvSpPr>
        <p:spPr bwMode="auto">
          <a:xfrm>
            <a:off x="4573358" y="3708728"/>
            <a:ext cx="603250" cy="6016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25" name="Oval 6"/>
          <p:cNvSpPr>
            <a:spLocks noChangeArrowheads="1"/>
          </p:cNvSpPr>
          <p:nvPr/>
        </p:nvSpPr>
        <p:spPr bwMode="auto">
          <a:xfrm>
            <a:off x="4627333" y="3762703"/>
            <a:ext cx="496888" cy="495300"/>
          </a:xfrm>
          <a:prstGeom prst="ellipse">
            <a:avLst/>
          </a:pr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26" name="TextBox 14"/>
          <p:cNvSpPr txBox="1">
            <a:spLocks noChangeArrowheads="1"/>
          </p:cNvSpPr>
          <p:nvPr/>
        </p:nvSpPr>
        <p:spPr bwMode="auto">
          <a:xfrm>
            <a:off x="4706708" y="3775403"/>
            <a:ext cx="36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rgbClr val="FFFFFF"/>
                </a:solidFill>
                <a:latin typeface="微软雅黑" panose="020B0503020204020204" pitchFamily="34" charset="-122"/>
              </a:rPr>
              <a:t>1</a:t>
            </a:r>
            <a:endParaRPr lang="zh-CN" altLang="en-US" sz="2400">
              <a:solidFill>
                <a:srgbClr val="FFFFFF"/>
              </a:solidFill>
              <a:latin typeface="微软雅黑" panose="020B0503020204020204" pitchFamily="34" charset="-122"/>
            </a:endParaRPr>
          </a:p>
        </p:txBody>
      </p:sp>
      <p:sp>
        <p:nvSpPr>
          <p:cNvPr id="9227" name="TextBox 15"/>
          <p:cNvSpPr txBox="1">
            <a:spLocks noChangeArrowheads="1"/>
          </p:cNvSpPr>
          <p:nvPr/>
        </p:nvSpPr>
        <p:spPr bwMode="auto">
          <a:xfrm>
            <a:off x="5222646" y="3740478"/>
            <a:ext cx="3743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buFontTx/>
              <a:buNone/>
              <a:defRPr sz="2400">
                <a:solidFill>
                  <a:schemeClr val="bg1"/>
                </a:solidFill>
                <a:latin typeface="微软雅黑" panose="020B0503020204020204" pitchFamily="34" charset="-122"/>
                <a:ea typeface="微软雅黑" panose="020B0503020204020204" pitchFamily="34" charset="-122"/>
              </a:defRPr>
            </a:lvl1pPr>
            <a:lvl2pPr marL="742950" indent="-285750">
              <a:spcBef>
                <a:spcPct val="20000"/>
              </a:spcBef>
              <a:buChar char="–"/>
              <a:defRPr sz="2000">
                <a:solidFill>
                  <a:srgbClr val="4D4948"/>
                </a:solidFill>
                <a:ea typeface="仿宋_GB2312" pitchFamily="1" charset="-122"/>
              </a:defRPr>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dirty="0" smtClean="0">
                <a:solidFill>
                  <a:schemeClr val="tx1"/>
                </a:solidFill>
              </a:rPr>
              <a:t>软件测试基本概念</a:t>
            </a:r>
            <a:endParaRPr lang="zh-CN" altLang="en-US" dirty="0">
              <a:solidFill>
                <a:schemeClr val="tx1"/>
              </a:solidFill>
            </a:endParaRPr>
          </a:p>
        </p:txBody>
      </p:sp>
      <p:sp>
        <p:nvSpPr>
          <p:cNvPr id="9228" name="AutoShape 3"/>
          <p:cNvSpPr>
            <a:spLocks noChangeAspect="1" noChangeArrowheads="1" noTextEdit="1"/>
          </p:cNvSpPr>
          <p:nvPr/>
        </p:nvSpPr>
        <p:spPr bwMode="auto">
          <a:xfrm>
            <a:off x="4573358" y="4445328"/>
            <a:ext cx="5969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29" name="Oval 5"/>
          <p:cNvSpPr>
            <a:spLocks noChangeArrowheads="1"/>
          </p:cNvSpPr>
          <p:nvPr/>
        </p:nvSpPr>
        <p:spPr bwMode="auto">
          <a:xfrm>
            <a:off x="4573358" y="4445328"/>
            <a:ext cx="603250" cy="6016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30" name="Oval 6"/>
          <p:cNvSpPr>
            <a:spLocks noChangeArrowheads="1"/>
          </p:cNvSpPr>
          <p:nvPr/>
        </p:nvSpPr>
        <p:spPr bwMode="auto">
          <a:xfrm>
            <a:off x="4627333" y="4499303"/>
            <a:ext cx="496888" cy="495300"/>
          </a:xfrm>
          <a:prstGeom prst="ellipse">
            <a:avLst/>
          </a:pr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9231" name="TextBox 19"/>
          <p:cNvSpPr txBox="1">
            <a:spLocks noChangeArrowheads="1"/>
          </p:cNvSpPr>
          <p:nvPr/>
        </p:nvSpPr>
        <p:spPr bwMode="auto">
          <a:xfrm>
            <a:off x="4706708" y="4512003"/>
            <a:ext cx="36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a:solidFill>
                  <a:srgbClr val="FFFFFF"/>
                </a:solidFill>
                <a:latin typeface="微软雅黑" panose="020B0503020204020204" pitchFamily="34" charset="-122"/>
              </a:rPr>
              <a:t>2</a:t>
            </a:r>
            <a:endParaRPr lang="zh-CN" altLang="en-US" sz="2400" dirty="0">
              <a:solidFill>
                <a:srgbClr val="FFFFFF"/>
              </a:solidFill>
              <a:latin typeface="微软雅黑" panose="020B0503020204020204" pitchFamily="34" charset="-122"/>
            </a:endParaRPr>
          </a:p>
        </p:txBody>
      </p:sp>
      <p:sp>
        <p:nvSpPr>
          <p:cNvPr id="9232" name="TextBox 20"/>
          <p:cNvSpPr txBox="1">
            <a:spLocks noChangeArrowheads="1"/>
          </p:cNvSpPr>
          <p:nvPr/>
        </p:nvSpPr>
        <p:spPr bwMode="auto">
          <a:xfrm>
            <a:off x="5210120" y="4539708"/>
            <a:ext cx="374332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buFontTx/>
              <a:buNone/>
              <a:defRPr sz="2400">
                <a:solidFill>
                  <a:schemeClr val="bg1"/>
                </a:solidFill>
                <a:latin typeface="微软雅黑" panose="020B0503020204020204" pitchFamily="34" charset="-122"/>
                <a:ea typeface="微软雅黑" panose="020B0503020204020204" pitchFamily="34" charset="-122"/>
              </a:defRPr>
            </a:lvl1pPr>
            <a:lvl2pPr marL="742950" indent="-285750">
              <a:spcBef>
                <a:spcPct val="20000"/>
              </a:spcBef>
              <a:buChar char="–"/>
              <a:defRPr sz="2000">
                <a:solidFill>
                  <a:srgbClr val="4D4948"/>
                </a:solidFill>
                <a:ea typeface="仿宋_GB2312" pitchFamily="1" charset="-122"/>
              </a:defRPr>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dirty="0" smtClean="0"/>
              <a:t>单元测试</a:t>
            </a:r>
            <a:endParaRPr lang="zh-CN" altLang="en-US" dirty="0"/>
          </a:p>
        </p:txBody>
      </p:sp>
      <p:sp>
        <p:nvSpPr>
          <p:cNvPr id="17" name="AutoShape 3">
            <a:extLst>
              <a:ext uri="{FF2B5EF4-FFF2-40B4-BE49-F238E27FC236}">
                <a16:creationId xmlns:a16="http://schemas.microsoft.com/office/drawing/2014/main" id="{569E6D6B-562A-42A2-9E2B-166D759655E5}"/>
              </a:ext>
            </a:extLst>
          </p:cNvPr>
          <p:cNvSpPr>
            <a:spLocks noChangeAspect="1" noChangeArrowheads="1" noTextEdit="1"/>
          </p:cNvSpPr>
          <p:nvPr/>
        </p:nvSpPr>
        <p:spPr bwMode="auto">
          <a:xfrm>
            <a:off x="4587471" y="5229076"/>
            <a:ext cx="5969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 name="Oval 5">
            <a:extLst>
              <a:ext uri="{FF2B5EF4-FFF2-40B4-BE49-F238E27FC236}">
                <a16:creationId xmlns:a16="http://schemas.microsoft.com/office/drawing/2014/main" id="{22B2029F-4003-4BD5-B34F-9A0E3FE510F3}"/>
              </a:ext>
            </a:extLst>
          </p:cNvPr>
          <p:cNvSpPr>
            <a:spLocks noChangeArrowheads="1"/>
          </p:cNvSpPr>
          <p:nvPr/>
        </p:nvSpPr>
        <p:spPr bwMode="auto">
          <a:xfrm>
            <a:off x="4587471" y="5229076"/>
            <a:ext cx="603250" cy="6016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9" name="Oval 6">
            <a:extLst>
              <a:ext uri="{FF2B5EF4-FFF2-40B4-BE49-F238E27FC236}">
                <a16:creationId xmlns:a16="http://schemas.microsoft.com/office/drawing/2014/main" id="{8F7BB6E0-3822-4DA6-8885-312A050D70EC}"/>
              </a:ext>
            </a:extLst>
          </p:cNvPr>
          <p:cNvSpPr>
            <a:spLocks noChangeArrowheads="1"/>
          </p:cNvSpPr>
          <p:nvPr/>
        </p:nvSpPr>
        <p:spPr bwMode="auto">
          <a:xfrm>
            <a:off x="4641446" y="5283051"/>
            <a:ext cx="496888" cy="495300"/>
          </a:xfrm>
          <a:prstGeom prst="ellipse">
            <a:avLst/>
          </a:pr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20" name="TextBox 19">
            <a:extLst>
              <a:ext uri="{FF2B5EF4-FFF2-40B4-BE49-F238E27FC236}">
                <a16:creationId xmlns:a16="http://schemas.microsoft.com/office/drawing/2014/main" id="{C5B0A2F7-633C-477D-95FD-1FDC3E13130D}"/>
              </a:ext>
            </a:extLst>
          </p:cNvPr>
          <p:cNvSpPr txBox="1">
            <a:spLocks noChangeArrowheads="1"/>
          </p:cNvSpPr>
          <p:nvPr/>
        </p:nvSpPr>
        <p:spPr bwMode="auto">
          <a:xfrm>
            <a:off x="4720821" y="5295751"/>
            <a:ext cx="36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a:solidFill>
                  <a:srgbClr val="FFFFFF"/>
                </a:solidFill>
                <a:latin typeface="微软雅黑" panose="020B0503020204020204" pitchFamily="34" charset="-122"/>
              </a:rPr>
              <a:t>3</a:t>
            </a:r>
            <a:endParaRPr lang="zh-CN" altLang="en-US" sz="2400" dirty="0">
              <a:solidFill>
                <a:srgbClr val="FFFFFF"/>
              </a:solidFill>
              <a:latin typeface="微软雅黑" panose="020B0503020204020204" pitchFamily="34" charset="-122"/>
            </a:endParaRPr>
          </a:p>
        </p:txBody>
      </p:sp>
      <p:sp>
        <p:nvSpPr>
          <p:cNvPr id="21" name="TextBox 20">
            <a:extLst>
              <a:ext uri="{FF2B5EF4-FFF2-40B4-BE49-F238E27FC236}">
                <a16:creationId xmlns:a16="http://schemas.microsoft.com/office/drawing/2014/main" id="{E345F223-ED8E-4005-8ACE-B9B5022DBE1C}"/>
              </a:ext>
            </a:extLst>
          </p:cNvPr>
          <p:cNvSpPr txBox="1">
            <a:spLocks noChangeArrowheads="1"/>
          </p:cNvSpPr>
          <p:nvPr/>
        </p:nvSpPr>
        <p:spPr bwMode="auto">
          <a:xfrm>
            <a:off x="5224233" y="5323456"/>
            <a:ext cx="374332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buFontTx/>
              <a:buNone/>
              <a:defRPr sz="2400">
                <a:solidFill>
                  <a:schemeClr val="bg1"/>
                </a:solidFill>
                <a:latin typeface="微软雅黑" panose="020B0503020204020204" pitchFamily="34" charset="-122"/>
                <a:ea typeface="微软雅黑" panose="020B0503020204020204" pitchFamily="34" charset="-122"/>
              </a:defRPr>
            </a:lvl1pPr>
            <a:lvl2pPr marL="742950" indent="-285750">
              <a:spcBef>
                <a:spcPct val="20000"/>
              </a:spcBef>
              <a:buChar char="–"/>
              <a:defRPr sz="2000">
                <a:solidFill>
                  <a:srgbClr val="4D4948"/>
                </a:solidFill>
                <a:ea typeface="仿宋_GB2312" pitchFamily="1" charset="-122"/>
              </a:defRPr>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dirty="0" smtClean="0">
                <a:solidFill>
                  <a:srgbClr val="FF0000"/>
                </a:solidFill>
              </a:rPr>
              <a:t>测试方法</a:t>
            </a:r>
            <a:endParaRPr lang="zh-CN" altLang="en-US" dirty="0">
              <a:solidFill>
                <a:srgbClr val="FF0000"/>
              </a:solidFill>
            </a:endParaRPr>
          </a:p>
        </p:txBody>
      </p:sp>
      <p:sp>
        <p:nvSpPr>
          <p:cNvPr id="22" name="TextBox 20">
            <a:extLst>
              <a:ext uri="{FF2B5EF4-FFF2-40B4-BE49-F238E27FC236}">
                <a16:creationId xmlns:a16="http://schemas.microsoft.com/office/drawing/2014/main" id="{E345F223-ED8E-4005-8ACE-B9B5022DBE1C}"/>
              </a:ext>
            </a:extLst>
          </p:cNvPr>
          <p:cNvSpPr txBox="1">
            <a:spLocks noChangeArrowheads="1"/>
          </p:cNvSpPr>
          <p:nvPr/>
        </p:nvSpPr>
        <p:spPr bwMode="auto">
          <a:xfrm>
            <a:off x="5224233" y="6076520"/>
            <a:ext cx="374332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buFontTx/>
              <a:buNone/>
              <a:defRPr sz="2400">
                <a:solidFill>
                  <a:schemeClr val="bg1"/>
                </a:solidFill>
                <a:latin typeface="微软雅黑" panose="020B0503020204020204" pitchFamily="34" charset="-122"/>
                <a:ea typeface="微软雅黑" panose="020B0503020204020204" pitchFamily="34" charset="-122"/>
              </a:defRPr>
            </a:lvl1pPr>
            <a:lvl2pPr marL="742950" indent="-285750">
              <a:spcBef>
                <a:spcPct val="20000"/>
              </a:spcBef>
              <a:buChar char="–"/>
              <a:defRPr sz="2000">
                <a:solidFill>
                  <a:srgbClr val="4D4948"/>
                </a:solidFill>
                <a:ea typeface="仿宋_GB2312" pitchFamily="1" charset="-122"/>
              </a:defRPr>
            </a:lvl2pPr>
            <a:lvl3pPr marL="1143000" indent="-228600">
              <a:spcBef>
                <a:spcPct val="20000"/>
              </a:spcBef>
              <a:buChar char="•"/>
              <a:defRPr sz="2400"/>
            </a:lvl3pPr>
            <a:lvl4pPr marL="1600200" indent="-228600">
              <a:spcBef>
                <a:spcPct val="20000"/>
              </a:spcBef>
              <a:buChar char="–"/>
              <a:defRPr sz="2000"/>
            </a:lvl4pPr>
            <a:lvl5pPr marL="2057400" indent="-228600">
              <a:spcBef>
                <a:spcPct val="20000"/>
              </a:spcBef>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dirty="0"/>
              <a:t>集成测试与系统测试</a:t>
            </a:r>
          </a:p>
        </p:txBody>
      </p:sp>
      <p:sp>
        <p:nvSpPr>
          <p:cNvPr id="23" name="Oval 6">
            <a:extLst>
              <a:ext uri="{FF2B5EF4-FFF2-40B4-BE49-F238E27FC236}">
                <a16:creationId xmlns:a16="http://schemas.microsoft.com/office/drawing/2014/main" id="{8F7BB6E0-3822-4DA6-8885-312A050D70EC}"/>
              </a:ext>
            </a:extLst>
          </p:cNvPr>
          <p:cNvSpPr>
            <a:spLocks noChangeArrowheads="1"/>
          </p:cNvSpPr>
          <p:nvPr/>
        </p:nvSpPr>
        <p:spPr bwMode="auto">
          <a:xfrm>
            <a:off x="4672724" y="6072850"/>
            <a:ext cx="496888" cy="495300"/>
          </a:xfrm>
          <a:prstGeom prst="ellipse">
            <a:avLst/>
          </a:pr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24" name="TextBox 19">
            <a:extLst>
              <a:ext uri="{FF2B5EF4-FFF2-40B4-BE49-F238E27FC236}">
                <a16:creationId xmlns:a16="http://schemas.microsoft.com/office/drawing/2014/main" id="{C5B0A2F7-633C-477D-95FD-1FDC3E13130D}"/>
              </a:ext>
            </a:extLst>
          </p:cNvPr>
          <p:cNvSpPr txBox="1">
            <a:spLocks noChangeArrowheads="1"/>
          </p:cNvSpPr>
          <p:nvPr/>
        </p:nvSpPr>
        <p:spPr bwMode="auto">
          <a:xfrm>
            <a:off x="4752099" y="6085550"/>
            <a:ext cx="36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smtClean="0">
                <a:solidFill>
                  <a:srgbClr val="FFFFFF"/>
                </a:solidFill>
                <a:latin typeface="微软雅黑" panose="020B0503020204020204" pitchFamily="34" charset="-122"/>
              </a:rPr>
              <a:t>4</a:t>
            </a:r>
            <a:endParaRPr lang="zh-CN" altLang="en-US" sz="2400" dirty="0">
              <a:solidFill>
                <a:srgbClr val="FFFFFF"/>
              </a:solidFill>
              <a:latin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0-#ppt_w/2"/>
                                          </p:val>
                                        </p:tav>
                                        <p:tav tm="100000">
                                          <p:val>
                                            <p:strVal val="#ppt_x"/>
                                          </p:val>
                                        </p:tav>
                                      </p:tavLst>
                                    </p:anim>
                                    <p:anim calcmode="lin" valueType="num">
                                      <p:cBhvr additive="base">
                                        <p:cTn id="8" dur="500" fill="hold"/>
                                        <p:tgtEl>
                                          <p:spTgt spid="921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9219"/>
                                        </p:tgtEl>
                                        <p:attrNameLst>
                                          <p:attrName>style.visibility</p:attrName>
                                        </p:attrNameLst>
                                      </p:cBhvr>
                                      <p:to>
                                        <p:strVal val="visible"/>
                                      </p:to>
                                    </p:set>
                                    <p:animEffect transition="in" filter="wipe(left)">
                                      <p:cBhvr>
                                        <p:cTn id="12" dur="500"/>
                                        <p:tgtEl>
                                          <p:spTgt spid="9219"/>
                                        </p:tgtEl>
                                      </p:cBhvr>
                                    </p:animEffect>
                                  </p:childTnLst>
                                </p:cTn>
                              </p:par>
                            </p:childTnLst>
                          </p:cTn>
                        </p:par>
                        <p:par>
                          <p:cTn id="13" fill="hold" nodeType="afterGroup">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9222"/>
                                        </p:tgtEl>
                                        <p:attrNameLst>
                                          <p:attrName>style.visibility</p:attrName>
                                        </p:attrNameLst>
                                      </p:cBhvr>
                                      <p:to>
                                        <p:strVal val="visible"/>
                                      </p:to>
                                    </p:set>
                                    <p:anim calcmode="lin" valueType="num">
                                      <p:cBhvr additive="base">
                                        <p:cTn id="16" dur="500" fill="hold"/>
                                        <p:tgtEl>
                                          <p:spTgt spid="9222"/>
                                        </p:tgtEl>
                                        <p:attrNameLst>
                                          <p:attrName>ppt_x</p:attrName>
                                        </p:attrNameLst>
                                      </p:cBhvr>
                                      <p:tavLst>
                                        <p:tav tm="0">
                                          <p:val>
                                            <p:strVal val="1+#ppt_w/2"/>
                                          </p:val>
                                        </p:tav>
                                        <p:tav tm="100000">
                                          <p:val>
                                            <p:strVal val="#ppt_x"/>
                                          </p:val>
                                        </p:tav>
                                      </p:tavLst>
                                    </p:anim>
                                    <p:anim calcmode="lin" valueType="num">
                                      <p:cBhvr additive="base">
                                        <p:cTn id="17" dur="500" fill="hold"/>
                                        <p:tgtEl>
                                          <p:spTgt spid="9222"/>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9221"/>
                                        </p:tgtEl>
                                        <p:attrNameLst>
                                          <p:attrName>style.visibility</p:attrName>
                                        </p:attrNameLst>
                                      </p:cBhvr>
                                      <p:to>
                                        <p:strVal val="visible"/>
                                      </p:to>
                                    </p:set>
                                    <p:anim calcmode="lin" valueType="num">
                                      <p:cBhvr>
                                        <p:cTn id="21" dur="500" fill="hold"/>
                                        <p:tgtEl>
                                          <p:spTgt spid="9221"/>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221"/>
                                        </p:tgtEl>
                                        <p:attrNameLst>
                                          <p:attrName>ppt_y</p:attrName>
                                        </p:attrNameLst>
                                      </p:cBhvr>
                                      <p:tavLst>
                                        <p:tav tm="0">
                                          <p:val>
                                            <p:strVal val="#ppt_y"/>
                                          </p:val>
                                        </p:tav>
                                        <p:tav tm="100000">
                                          <p:val>
                                            <p:strVal val="#ppt_y"/>
                                          </p:val>
                                        </p:tav>
                                      </p:tavLst>
                                    </p:anim>
                                    <p:anim calcmode="lin" valueType="num">
                                      <p:cBhvr>
                                        <p:cTn id="23" dur="500" fill="hold"/>
                                        <p:tgtEl>
                                          <p:spTgt spid="9221"/>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221"/>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221"/>
                                        </p:tgtEl>
                                      </p:cBhvr>
                                    </p:animEffect>
                                  </p:childTnLst>
                                </p:cTn>
                              </p:par>
                              <p:par>
                                <p:cTn id="26" presetID="41" presetClass="entr" presetSubtype="0" fill="hold" grpId="0" nodeType="withEffect">
                                  <p:stCondLst>
                                    <p:cond delay="0"/>
                                  </p:stCondLst>
                                  <p:iterate type="lt">
                                    <p:tmPct val="10000"/>
                                  </p:iterate>
                                  <p:childTnLst>
                                    <p:set>
                                      <p:cBhvr>
                                        <p:cTn id="27" dur="1" fill="hold">
                                          <p:stCondLst>
                                            <p:cond delay="0"/>
                                          </p:stCondLst>
                                        </p:cTn>
                                        <p:tgtEl>
                                          <p:spTgt spid="9220"/>
                                        </p:tgtEl>
                                        <p:attrNameLst>
                                          <p:attrName>style.visibility</p:attrName>
                                        </p:attrNameLst>
                                      </p:cBhvr>
                                      <p:to>
                                        <p:strVal val="visible"/>
                                      </p:to>
                                    </p:set>
                                    <p:anim calcmode="lin" valueType="num">
                                      <p:cBhvr>
                                        <p:cTn id="28" dur="500" fill="hold"/>
                                        <p:tgtEl>
                                          <p:spTgt spid="9220"/>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9220"/>
                                        </p:tgtEl>
                                        <p:attrNameLst>
                                          <p:attrName>ppt_y</p:attrName>
                                        </p:attrNameLst>
                                      </p:cBhvr>
                                      <p:tavLst>
                                        <p:tav tm="0">
                                          <p:val>
                                            <p:strVal val="#ppt_y"/>
                                          </p:val>
                                        </p:tav>
                                        <p:tav tm="100000">
                                          <p:val>
                                            <p:strVal val="#ppt_y"/>
                                          </p:val>
                                        </p:tav>
                                      </p:tavLst>
                                    </p:anim>
                                    <p:anim calcmode="lin" valueType="num">
                                      <p:cBhvr>
                                        <p:cTn id="30" dur="500" fill="hold"/>
                                        <p:tgtEl>
                                          <p:spTgt spid="9220"/>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9220"/>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9220"/>
                                        </p:tgtEl>
                                      </p:cBhvr>
                                    </p:animEffect>
                                  </p:childTnLst>
                                </p:cTn>
                              </p:par>
                            </p:childTnLst>
                          </p:cTn>
                        </p:par>
                        <p:par>
                          <p:cTn id="33" fill="hold" nodeType="afterGroup">
                            <p:stCondLst>
                              <p:cond delay="2350"/>
                            </p:stCondLst>
                            <p:childTnLst>
                              <p:par>
                                <p:cTn id="34" presetID="52" presetClass="entr" presetSubtype="0" fill="hold" grpId="0" nodeType="afterEffect" nodePh="1">
                                  <p:stCondLst>
                                    <p:cond delay="0"/>
                                  </p:stCondLst>
                                  <p:endCondLst>
                                    <p:cond evt="begin" delay="0">
                                      <p:tn val="34"/>
                                    </p:cond>
                                  </p:endCondLst>
                                  <p:childTnLst>
                                    <p:set>
                                      <p:cBhvr>
                                        <p:cTn id="35" dur="1" fill="hold">
                                          <p:stCondLst>
                                            <p:cond delay="0"/>
                                          </p:stCondLst>
                                        </p:cTn>
                                        <p:tgtEl>
                                          <p:spTgt spid="9223"/>
                                        </p:tgtEl>
                                        <p:attrNameLst>
                                          <p:attrName>style.visibility</p:attrName>
                                        </p:attrNameLst>
                                      </p:cBhvr>
                                      <p:to>
                                        <p:strVal val="visible"/>
                                      </p:to>
                                    </p:set>
                                    <p:animScale>
                                      <p:cBhvr>
                                        <p:cTn id="36" dur="1000" decel="50000" fill="hold">
                                          <p:stCondLst>
                                            <p:cond delay="0"/>
                                          </p:stCondLst>
                                        </p:cTn>
                                        <p:tgtEl>
                                          <p:spTgt spid="92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7" dur="1000" decel="50000" fill="hold">
                                          <p:stCondLst>
                                            <p:cond delay="0"/>
                                          </p:stCondLst>
                                        </p:cTn>
                                        <p:tgtEl>
                                          <p:spTgt spid="9223"/>
                                        </p:tgtEl>
                                        <p:attrNameLst>
                                          <p:attrName>ppt_x,ppt_y</p:attrName>
                                        </p:attrNameLst>
                                      </p:cBhvr>
                                      <p:rCtr x="0" y="0"/>
                                    </p:animMotion>
                                    <p:animEffect transition="in" filter="fade">
                                      <p:cBhvr>
                                        <p:cTn id="38" dur="1000"/>
                                        <p:tgtEl>
                                          <p:spTgt spid="9223"/>
                                        </p:tgtEl>
                                      </p:cBhvr>
                                    </p:animEffect>
                                  </p:childTnLst>
                                </p:cTn>
                              </p:par>
                              <p:par>
                                <p:cTn id="39" presetID="52" presetClass="entr" presetSubtype="0" fill="hold" grpId="0" nodeType="withEffect">
                                  <p:stCondLst>
                                    <p:cond delay="0"/>
                                  </p:stCondLst>
                                  <p:childTnLst>
                                    <p:set>
                                      <p:cBhvr>
                                        <p:cTn id="40" dur="1" fill="hold">
                                          <p:stCondLst>
                                            <p:cond delay="0"/>
                                          </p:stCondLst>
                                        </p:cTn>
                                        <p:tgtEl>
                                          <p:spTgt spid="9224"/>
                                        </p:tgtEl>
                                        <p:attrNameLst>
                                          <p:attrName>style.visibility</p:attrName>
                                        </p:attrNameLst>
                                      </p:cBhvr>
                                      <p:to>
                                        <p:strVal val="visible"/>
                                      </p:to>
                                    </p:set>
                                    <p:animScale>
                                      <p:cBhvr>
                                        <p:cTn id="41" dur="1000" decel="50000" fill="hold">
                                          <p:stCondLst>
                                            <p:cond delay="0"/>
                                          </p:stCondLst>
                                        </p:cTn>
                                        <p:tgtEl>
                                          <p:spTgt spid="92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2" dur="1000" decel="50000" fill="hold">
                                          <p:stCondLst>
                                            <p:cond delay="0"/>
                                          </p:stCondLst>
                                        </p:cTn>
                                        <p:tgtEl>
                                          <p:spTgt spid="9224"/>
                                        </p:tgtEl>
                                        <p:attrNameLst>
                                          <p:attrName>ppt_x,ppt_y</p:attrName>
                                        </p:attrNameLst>
                                      </p:cBhvr>
                                      <p:rCtr x="0" y="0"/>
                                    </p:animMotion>
                                    <p:animEffect transition="in" filter="fade">
                                      <p:cBhvr>
                                        <p:cTn id="43" dur="1000"/>
                                        <p:tgtEl>
                                          <p:spTgt spid="9224"/>
                                        </p:tgtEl>
                                      </p:cBhvr>
                                    </p:animEffect>
                                  </p:childTnLst>
                                </p:cTn>
                              </p:par>
                              <p:par>
                                <p:cTn id="44" presetID="52" presetClass="entr" presetSubtype="0" fill="hold" grpId="0" nodeType="withEffect">
                                  <p:stCondLst>
                                    <p:cond delay="0"/>
                                  </p:stCondLst>
                                  <p:childTnLst>
                                    <p:set>
                                      <p:cBhvr>
                                        <p:cTn id="45" dur="1" fill="hold">
                                          <p:stCondLst>
                                            <p:cond delay="0"/>
                                          </p:stCondLst>
                                        </p:cTn>
                                        <p:tgtEl>
                                          <p:spTgt spid="9225"/>
                                        </p:tgtEl>
                                        <p:attrNameLst>
                                          <p:attrName>style.visibility</p:attrName>
                                        </p:attrNameLst>
                                      </p:cBhvr>
                                      <p:to>
                                        <p:strVal val="visible"/>
                                      </p:to>
                                    </p:set>
                                    <p:animScale>
                                      <p:cBhvr>
                                        <p:cTn id="46" dur="1000" decel="50000" fill="hold">
                                          <p:stCondLst>
                                            <p:cond delay="0"/>
                                          </p:stCondLst>
                                        </p:cTn>
                                        <p:tgtEl>
                                          <p:spTgt spid="92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7" dur="1000" decel="50000" fill="hold">
                                          <p:stCondLst>
                                            <p:cond delay="0"/>
                                          </p:stCondLst>
                                        </p:cTn>
                                        <p:tgtEl>
                                          <p:spTgt spid="9225"/>
                                        </p:tgtEl>
                                        <p:attrNameLst>
                                          <p:attrName>ppt_x,ppt_y</p:attrName>
                                        </p:attrNameLst>
                                      </p:cBhvr>
                                      <p:rCtr x="0" y="0"/>
                                    </p:animMotion>
                                    <p:animEffect transition="in" filter="fade">
                                      <p:cBhvr>
                                        <p:cTn id="48" dur="1000"/>
                                        <p:tgtEl>
                                          <p:spTgt spid="9225"/>
                                        </p:tgtEl>
                                      </p:cBhvr>
                                    </p:animEffect>
                                  </p:childTnLst>
                                </p:cTn>
                              </p:par>
                              <p:par>
                                <p:cTn id="49" presetID="52" presetClass="entr" presetSubtype="0" fill="hold" grpId="0" nodeType="withEffect">
                                  <p:stCondLst>
                                    <p:cond delay="0"/>
                                  </p:stCondLst>
                                  <p:childTnLst>
                                    <p:set>
                                      <p:cBhvr>
                                        <p:cTn id="50" dur="1" fill="hold">
                                          <p:stCondLst>
                                            <p:cond delay="0"/>
                                          </p:stCondLst>
                                        </p:cTn>
                                        <p:tgtEl>
                                          <p:spTgt spid="9226"/>
                                        </p:tgtEl>
                                        <p:attrNameLst>
                                          <p:attrName>style.visibility</p:attrName>
                                        </p:attrNameLst>
                                      </p:cBhvr>
                                      <p:to>
                                        <p:strVal val="visible"/>
                                      </p:to>
                                    </p:set>
                                    <p:animScale>
                                      <p:cBhvr>
                                        <p:cTn id="51" dur="1000" decel="50000" fill="hold">
                                          <p:stCondLst>
                                            <p:cond delay="0"/>
                                          </p:stCondLst>
                                        </p:cTn>
                                        <p:tgtEl>
                                          <p:spTgt spid="92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2" dur="1000" decel="50000" fill="hold">
                                          <p:stCondLst>
                                            <p:cond delay="0"/>
                                          </p:stCondLst>
                                        </p:cTn>
                                        <p:tgtEl>
                                          <p:spTgt spid="9226"/>
                                        </p:tgtEl>
                                        <p:attrNameLst>
                                          <p:attrName>ppt_x,ppt_y</p:attrName>
                                        </p:attrNameLst>
                                      </p:cBhvr>
                                      <p:rCtr x="0" y="0"/>
                                    </p:animMotion>
                                    <p:animEffect transition="in" filter="fade">
                                      <p:cBhvr>
                                        <p:cTn id="53" dur="1000"/>
                                        <p:tgtEl>
                                          <p:spTgt spid="9226"/>
                                        </p:tgtEl>
                                      </p:cBhvr>
                                    </p:animEffect>
                                  </p:childTnLst>
                                </p:cTn>
                              </p:par>
                            </p:childTnLst>
                          </p:cTn>
                        </p:par>
                        <p:par>
                          <p:cTn id="54" fill="hold" nodeType="afterGroup">
                            <p:stCondLst>
                              <p:cond delay="3350"/>
                            </p:stCondLst>
                            <p:childTnLst>
                              <p:par>
                                <p:cTn id="55" presetID="22" presetClass="entr" presetSubtype="8" fill="hold" grpId="0" nodeType="afterEffect">
                                  <p:stCondLst>
                                    <p:cond delay="0"/>
                                  </p:stCondLst>
                                  <p:childTnLst>
                                    <p:set>
                                      <p:cBhvr>
                                        <p:cTn id="56" dur="1" fill="hold">
                                          <p:stCondLst>
                                            <p:cond delay="0"/>
                                          </p:stCondLst>
                                        </p:cTn>
                                        <p:tgtEl>
                                          <p:spTgt spid="9227"/>
                                        </p:tgtEl>
                                        <p:attrNameLst>
                                          <p:attrName>style.visibility</p:attrName>
                                        </p:attrNameLst>
                                      </p:cBhvr>
                                      <p:to>
                                        <p:strVal val="visible"/>
                                      </p:to>
                                    </p:set>
                                    <p:animEffect transition="in" filter="wipe(left)">
                                      <p:cBhvr>
                                        <p:cTn id="57" dur="500"/>
                                        <p:tgtEl>
                                          <p:spTgt spid="9227"/>
                                        </p:tgtEl>
                                      </p:cBhvr>
                                    </p:animEffect>
                                  </p:childTnLst>
                                </p:cTn>
                              </p:par>
                            </p:childTnLst>
                          </p:cTn>
                        </p:par>
                        <p:par>
                          <p:cTn id="58" fill="hold" nodeType="afterGroup">
                            <p:stCondLst>
                              <p:cond delay="3850"/>
                            </p:stCondLst>
                            <p:childTnLst>
                              <p:par>
                                <p:cTn id="59" presetID="52" presetClass="entr" presetSubtype="0" fill="hold" grpId="0" nodeType="afterEffect" nodePh="1">
                                  <p:stCondLst>
                                    <p:cond delay="0"/>
                                  </p:stCondLst>
                                  <p:endCondLst>
                                    <p:cond evt="begin" delay="0">
                                      <p:tn val="59"/>
                                    </p:cond>
                                  </p:endCondLst>
                                  <p:childTnLst>
                                    <p:set>
                                      <p:cBhvr>
                                        <p:cTn id="60" dur="1" fill="hold">
                                          <p:stCondLst>
                                            <p:cond delay="0"/>
                                          </p:stCondLst>
                                        </p:cTn>
                                        <p:tgtEl>
                                          <p:spTgt spid="9228"/>
                                        </p:tgtEl>
                                        <p:attrNameLst>
                                          <p:attrName>style.visibility</p:attrName>
                                        </p:attrNameLst>
                                      </p:cBhvr>
                                      <p:to>
                                        <p:strVal val="visible"/>
                                      </p:to>
                                    </p:set>
                                    <p:animScale>
                                      <p:cBhvr>
                                        <p:cTn id="61" dur="1000" decel="50000" fill="hold">
                                          <p:stCondLst>
                                            <p:cond delay="0"/>
                                          </p:stCondLst>
                                        </p:cTn>
                                        <p:tgtEl>
                                          <p:spTgt spid="92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2" dur="1000" decel="50000" fill="hold">
                                          <p:stCondLst>
                                            <p:cond delay="0"/>
                                          </p:stCondLst>
                                        </p:cTn>
                                        <p:tgtEl>
                                          <p:spTgt spid="9228"/>
                                        </p:tgtEl>
                                        <p:attrNameLst>
                                          <p:attrName>ppt_x,ppt_y</p:attrName>
                                        </p:attrNameLst>
                                      </p:cBhvr>
                                      <p:rCtr x="0" y="0"/>
                                    </p:animMotion>
                                    <p:animEffect transition="in" filter="fade">
                                      <p:cBhvr>
                                        <p:cTn id="63" dur="1000"/>
                                        <p:tgtEl>
                                          <p:spTgt spid="9228"/>
                                        </p:tgtEl>
                                      </p:cBhvr>
                                    </p:animEffect>
                                  </p:childTnLst>
                                </p:cTn>
                              </p:par>
                              <p:par>
                                <p:cTn id="64" presetID="52" presetClass="entr" presetSubtype="0" fill="hold" grpId="0" nodeType="withEffect">
                                  <p:stCondLst>
                                    <p:cond delay="0"/>
                                  </p:stCondLst>
                                  <p:childTnLst>
                                    <p:set>
                                      <p:cBhvr>
                                        <p:cTn id="65" dur="1" fill="hold">
                                          <p:stCondLst>
                                            <p:cond delay="0"/>
                                          </p:stCondLst>
                                        </p:cTn>
                                        <p:tgtEl>
                                          <p:spTgt spid="9229"/>
                                        </p:tgtEl>
                                        <p:attrNameLst>
                                          <p:attrName>style.visibility</p:attrName>
                                        </p:attrNameLst>
                                      </p:cBhvr>
                                      <p:to>
                                        <p:strVal val="visible"/>
                                      </p:to>
                                    </p:set>
                                    <p:animScale>
                                      <p:cBhvr>
                                        <p:cTn id="66" dur="1000" decel="50000" fill="hold">
                                          <p:stCondLst>
                                            <p:cond delay="0"/>
                                          </p:stCondLst>
                                        </p:cTn>
                                        <p:tgtEl>
                                          <p:spTgt spid="92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7" dur="1000" decel="50000" fill="hold">
                                          <p:stCondLst>
                                            <p:cond delay="0"/>
                                          </p:stCondLst>
                                        </p:cTn>
                                        <p:tgtEl>
                                          <p:spTgt spid="9229"/>
                                        </p:tgtEl>
                                        <p:attrNameLst>
                                          <p:attrName>ppt_x,ppt_y</p:attrName>
                                        </p:attrNameLst>
                                      </p:cBhvr>
                                      <p:rCtr x="0" y="0"/>
                                    </p:animMotion>
                                    <p:animEffect transition="in" filter="fade">
                                      <p:cBhvr>
                                        <p:cTn id="68" dur="1000"/>
                                        <p:tgtEl>
                                          <p:spTgt spid="9229"/>
                                        </p:tgtEl>
                                      </p:cBhvr>
                                    </p:animEffect>
                                  </p:childTnLst>
                                </p:cTn>
                              </p:par>
                              <p:par>
                                <p:cTn id="69" presetID="52" presetClass="entr" presetSubtype="0" fill="hold" grpId="0" nodeType="withEffect">
                                  <p:stCondLst>
                                    <p:cond delay="0"/>
                                  </p:stCondLst>
                                  <p:childTnLst>
                                    <p:set>
                                      <p:cBhvr>
                                        <p:cTn id="70" dur="1" fill="hold">
                                          <p:stCondLst>
                                            <p:cond delay="0"/>
                                          </p:stCondLst>
                                        </p:cTn>
                                        <p:tgtEl>
                                          <p:spTgt spid="9230"/>
                                        </p:tgtEl>
                                        <p:attrNameLst>
                                          <p:attrName>style.visibility</p:attrName>
                                        </p:attrNameLst>
                                      </p:cBhvr>
                                      <p:to>
                                        <p:strVal val="visible"/>
                                      </p:to>
                                    </p:set>
                                    <p:animScale>
                                      <p:cBhvr>
                                        <p:cTn id="71" dur="1000" decel="50000" fill="hold">
                                          <p:stCondLst>
                                            <p:cond delay="0"/>
                                          </p:stCondLst>
                                        </p:cTn>
                                        <p:tgtEl>
                                          <p:spTgt spid="92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72" dur="1000" decel="50000" fill="hold">
                                          <p:stCondLst>
                                            <p:cond delay="0"/>
                                          </p:stCondLst>
                                        </p:cTn>
                                        <p:tgtEl>
                                          <p:spTgt spid="9230"/>
                                        </p:tgtEl>
                                        <p:attrNameLst>
                                          <p:attrName>ppt_x,ppt_y</p:attrName>
                                        </p:attrNameLst>
                                      </p:cBhvr>
                                      <p:rCtr x="0" y="0"/>
                                    </p:animMotion>
                                    <p:animEffect transition="in" filter="fade">
                                      <p:cBhvr>
                                        <p:cTn id="73" dur="1000"/>
                                        <p:tgtEl>
                                          <p:spTgt spid="9230"/>
                                        </p:tgtEl>
                                      </p:cBhvr>
                                    </p:animEffect>
                                  </p:childTnLst>
                                </p:cTn>
                              </p:par>
                              <p:par>
                                <p:cTn id="74" presetID="52" presetClass="entr" presetSubtype="0" fill="hold" grpId="0" nodeType="withEffect">
                                  <p:stCondLst>
                                    <p:cond delay="0"/>
                                  </p:stCondLst>
                                  <p:childTnLst>
                                    <p:set>
                                      <p:cBhvr>
                                        <p:cTn id="75" dur="1" fill="hold">
                                          <p:stCondLst>
                                            <p:cond delay="0"/>
                                          </p:stCondLst>
                                        </p:cTn>
                                        <p:tgtEl>
                                          <p:spTgt spid="9231"/>
                                        </p:tgtEl>
                                        <p:attrNameLst>
                                          <p:attrName>style.visibility</p:attrName>
                                        </p:attrNameLst>
                                      </p:cBhvr>
                                      <p:to>
                                        <p:strVal val="visible"/>
                                      </p:to>
                                    </p:set>
                                    <p:animScale>
                                      <p:cBhvr>
                                        <p:cTn id="76" dur="1000" decel="50000" fill="hold">
                                          <p:stCondLst>
                                            <p:cond delay="0"/>
                                          </p:stCondLst>
                                        </p:cTn>
                                        <p:tgtEl>
                                          <p:spTgt spid="92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77" dur="1000" decel="50000" fill="hold">
                                          <p:stCondLst>
                                            <p:cond delay="0"/>
                                          </p:stCondLst>
                                        </p:cTn>
                                        <p:tgtEl>
                                          <p:spTgt spid="9231"/>
                                        </p:tgtEl>
                                        <p:attrNameLst>
                                          <p:attrName>ppt_x,ppt_y</p:attrName>
                                        </p:attrNameLst>
                                      </p:cBhvr>
                                      <p:rCtr x="0" y="0"/>
                                    </p:animMotion>
                                    <p:animEffect transition="in" filter="fade">
                                      <p:cBhvr>
                                        <p:cTn id="78" dur="1000"/>
                                        <p:tgtEl>
                                          <p:spTgt spid="9231"/>
                                        </p:tgtEl>
                                      </p:cBhvr>
                                    </p:animEffect>
                                  </p:childTnLst>
                                </p:cTn>
                              </p:par>
                            </p:childTnLst>
                          </p:cTn>
                        </p:par>
                        <p:par>
                          <p:cTn id="79" fill="hold" nodeType="afterGroup">
                            <p:stCondLst>
                              <p:cond delay="4850"/>
                            </p:stCondLst>
                            <p:childTnLst>
                              <p:par>
                                <p:cTn id="80" presetID="22" presetClass="entr" presetSubtype="8" fill="hold" grpId="0" nodeType="afterEffect">
                                  <p:stCondLst>
                                    <p:cond delay="0"/>
                                  </p:stCondLst>
                                  <p:childTnLst>
                                    <p:set>
                                      <p:cBhvr>
                                        <p:cTn id="81" dur="1" fill="hold">
                                          <p:stCondLst>
                                            <p:cond delay="0"/>
                                          </p:stCondLst>
                                        </p:cTn>
                                        <p:tgtEl>
                                          <p:spTgt spid="9232"/>
                                        </p:tgtEl>
                                        <p:attrNameLst>
                                          <p:attrName>style.visibility</p:attrName>
                                        </p:attrNameLst>
                                      </p:cBhvr>
                                      <p:to>
                                        <p:strVal val="visible"/>
                                      </p:to>
                                    </p:set>
                                    <p:animEffect transition="in" filter="wipe(left)">
                                      <p:cBhvr>
                                        <p:cTn id="82" dur="500"/>
                                        <p:tgtEl>
                                          <p:spTgt spid="9232"/>
                                        </p:tgtEl>
                                      </p:cBhvr>
                                    </p:animEffect>
                                  </p:childTnLst>
                                </p:cTn>
                              </p:par>
                            </p:childTnLst>
                          </p:cTn>
                        </p:par>
                        <p:par>
                          <p:cTn id="83" fill="hold">
                            <p:stCondLst>
                              <p:cond delay="5350"/>
                            </p:stCondLst>
                            <p:childTnLst>
                              <p:par>
                                <p:cTn id="84" presetID="52" presetClass="entr" presetSubtype="0" fill="hold" grpId="0" nodeType="afterEffect" nodePh="1">
                                  <p:stCondLst>
                                    <p:cond delay="0"/>
                                  </p:stCondLst>
                                  <p:endCondLst>
                                    <p:cond evt="begin" delay="0">
                                      <p:tn val="84"/>
                                    </p:cond>
                                  </p:endCondLst>
                                  <p:childTnLst>
                                    <p:set>
                                      <p:cBhvr>
                                        <p:cTn id="85" dur="1" fill="hold">
                                          <p:stCondLst>
                                            <p:cond delay="0"/>
                                          </p:stCondLst>
                                        </p:cTn>
                                        <p:tgtEl>
                                          <p:spTgt spid="17"/>
                                        </p:tgtEl>
                                        <p:attrNameLst>
                                          <p:attrName>style.visibility</p:attrName>
                                        </p:attrNameLst>
                                      </p:cBhvr>
                                      <p:to>
                                        <p:strVal val="visible"/>
                                      </p:to>
                                    </p:set>
                                    <p:animScale>
                                      <p:cBhvr>
                                        <p:cTn id="86"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7" dur="1000" decel="50000" fill="hold">
                                          <p:stCondLst>
                                            <p:cond delay="0"/>
                                          </p:stCondLst>
                                        </p:cTn>
                                        <p:tgtEl>
                                          <p:spTgt spid="17"/>
                                        </p:tgtEl>
                                        <p:attrNameLst>
                                          <p:attrName>ppt_x,ppt_y</p:attrName>
                                        </p:attrNameLst>
                                      </p:cBhvr>
                                      <p:rCtr x="0" y="0"/>
                                    </p:animMotion>
                                    <p:animEffect transition="in" filter="fade">
                                      <p:cBhvr>
                                        <p:cTn id="88" dur="1000"/>
                                        <p:tgtEl>
                                          <p:spTgt spid="17"/>
                                        </p:tgtEl>
                                      </p:cBhvr>
                                    </p:animEffect>
                                  </p:childTnLst>
                                </p:cTn>
                              </p:par>
                              <p:par>
                                <p:cTn id="89" presetID="52" presetClass="entr" presetSubtype="0" fill="hold" grpId="0" nodeType="withEffect">
                                  <p:stCondLst>
                                    <p:cond delay="0"/>
                                  </p:stCondLst>
                                  <p:childTnLst>
                                    <p:set>
                                      <p:cBhvr>
                                        <p:cTn id="90" dur="1" fill="hold">
                                          <p:stCondLst>
                                            <p:cond delay="0"/>
                                          </p:stCondLst>
                                        </p:cTn>
                                        <p:tgtEl>
                                          <p:spTgt spid="18"/>
                                        </p:tgtEl>
                                        <p:attrNameLst>
                                          <p:attrName>style.visibility</p:attrName>
                                        </p:attrNameLst>
                                      </p:cBhvr>
                                      <p:to>
                                        <p:strVal val="visible"/>
                                      </p:to>
                                    </p:set>
                                    <p:animScale>
                                      <p:cBhvr>
                                        <p:cTn id="91"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92" dur="1000" decel="50000" fill="hold">
                                          <p:stCondLst>
                                            <p:cond delay="0"/>
                                          </p:stCondLst>
                                        </p:cTn>
                                        <p:tgtEl>
                                          <p:spTgt spid="18"/>
                                        </p:tgtEl>
                                        <p:attrNameLst>
                                          <p:attrName>ppt_x,ppt_y</p:attrName>
                                        </p:attrNameLst>
                                      </p:cBhvr>
                                      <p:rCtr x="0" y="0"/>
                                    </p:animMotion>
                                    <p:animEffect transition="in" filter="fade">
                                      <p:cBhvr>
                                        <p:cTn id="93" dur="1000"/>
                                        <p:tgtEl>
                                          <p:spTgt spid="18"/>
                                        </p:tgtEl>
                                      </p:cBhvr>
                                    </p:animEffect>
                                  </p:childTnLst>
                                </p:cTn>
                              </p:par>
                              <p:par>
                                <p:cTn id="94" presetID="52" presetClass="entr" presetSubtype="0" fill="hold" grpId="0" nodeType="withEffect">
                                  <p:stCondLst>
                                    <p:cond delay="0"/>
                                  </p:stCondLst>
                                  <p:childTnLst>
                                    <p:set>
                                      <p:cBhvr>
                                        <p:cTn id="95" dur="1" fill="hold">
                                          <p:stCondLst>
                                            <p:cond delay="0"/>
                                          </p:stCondLst>
                                        </p:cTn>
                                        <p:tgtEl>
                                          <p:spTgt spid="19"/>
                                        </p:tgtEl>
                                        <p:attrNameLst>
                                          <p:attrName>style.visibility</p:attrName>
                                        </p:attrNameLst>
                                      </p:cBhvr>
                                      <p:to>
                                        <p:strVal val="visible"/>
                                      </p:to>
                                    </p:set>
                                    <p:animScale>
                                      <p:cBhvr>
                                        <p:cTn id="96"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97" dur="1000" decel="50000" fill="hold">
                                          <p:stCondLst>
                                            <p:cond delay="0"/>
                                          </p:stCondLst>
                                        </p:cTn>
                                        <p:tgtEl>
                                          <p:spTgt spid="19"/>
                                        </p:tgtEl>
                                        <p:attrNameLst>
                                          <p:attrName>ppt_x,ppt_y</p:attrName>
                                        </p:attrNameLst>
                                      </p:cBhvr>
                                      <p:rCtr x="0" y="0"/>
                                    </p:animMotion>
                                    <p:animEffect transition="in" filter="fade">
                                      <p:cBhvr>
                                        <p:cTn id="98" dur="1000"/>
                                        <p:tgtEl>
                                          <p:spTgt spid="19"/>
                                        </p:tgtEl>
                                      </p:cBhvr>
                                    </p:animEffect>
                                  </p:childTnLst>
                                </p:cTn>
                              </p:par>
                              <p:par>
                                <p:cTn id="99" presetID="52"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animScale>
                                      <p:cBhvr>
                                        <p:cTn id="101"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02" dur="1000" decel="50000" fill="hold">
                                          <p:stCondLst>
                                            <p:cond delay="0"/>
                                          </p:stCondLst>
                                        </p:cTn>
                                        <p:tgtEl>
                                          <p:spTgt spid="20"/>
                                        </p:tgtEl>
                                        <p:attrNameLst>
                                          <p:attrName>ppt_x,ppt_y</p:attrName>
                                        </p:attrNameLst>
                                      </p:cBhvr>
                                      <p:rCtr x="0" y="0"/>
                                    </p:animMotion>
                                    <p:animEffect transition="in" filter="fade">
                                      <p:cBhvr>
                                        <p:cTn id="103" dur="1000"/>
                                        <p:tgtEl>
                                          <p:spTgt spid="20"/>
                                        </p:tgtEl>
                                      </p:cBhvr>
                                    </p:animEffect>
                                  </p:childTnLst>
                                </p:cTn>
                              </p:par>
                            </p:childTnLst>
                          </p:cTn>
                        </p:par>
                        <p:par>
                          <p:cTn id="104" fill="hold">
                            <p:stCondLst>
                              <p:cond delay="6350"/>
                            </p:stCondLst>
                            <p:childTnLst>
                              <p:par>
                                <p:cTn id="105" presetID="22" presetClass="entr" presetSubtype="8" fill="hold" grpId="0" nodeType="after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wipe(left)">
                                      <p:cBhvr>
                                        <p:cTn id="107" dur="500"/>
                                        <p:tgtEl>
                                          <p:spTgt spid="21"/>
                                        </p:tgtEl>
                                      </p:cBhvr>
                                    </p:animEffect>
                                  </p:childTnLst>
                                </p:cTn>
                              </p:par>
                            </p:childTnLst>
                          </p:cTn>
                        </p:par>
                        <p:par>
                          <p:cTn id="108" fill="hold">
                            <p:stCondLst>
                              <p:cond delay="6850"/>
                            </p:stCondLst>
                            <p:childTnLst>
                              <p:par>
                                <p:cTn id="109" presetID="22" presetClass="entr" presetSubtype="8" fill="hold" grpId="0" nodeType="after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wipe(left)">
                                      <p:cBhvr>
                                        <p:cTn id="111" dur="500"/>
                                        <p:tgtEl>
                                          <p:spTgt spid="22"/>
                                        </p:tgtEl>
                                      </p:cBhvr>
                                    </p:animEffect>
                                  </p:childTnLst>
                                </p:cTn>
                              </p:par>
                              <p:par>
                                <p:cTn id="112" presetID="52" presetClass="entr" presetSubtype="0" fill="hold" grpId="0" nodeType="withEffect">
                                  <p:stCondLst>
                                    <p:cond delay="0"/>
                                  </p:stCondLst>
                                  <p:childTnLst>
                                    <p:set>
                                      <p:cBhvr>
                                        <p:cTn id="113" dur="1" fill="hold">
                                          <p:stCondLst>
                                            <p:cond delay="0"/>
                                          </p:stCondLst>
                                        </p:cTn>
                                        <p:tgtEl>
                                          <p:spTgt spid="23"/>
                                        </p:tgtEl>
                                        <p:attrNameLst>
                                          <p:attrName>style.visibility</p:attrName>
                                        </p:attrNameLst>
                                      </p:cBhvr>
                                      <p:to>
                                        <p:strVal val="visible"/>
                                      </p:to>
                                    </p:set>
                                    <p:animScale>
                                      <p:cBhvr>
                                        <p:cTn id="114"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15" dur="1000" decel="50000" fill="hold">
                                          <p:stCondLst>
                                            <p:cond delay="0"/>
                                          </p:stCondLst>
                                        </p:cTn>
                                        <p:tgtEl>
                                          <p:spTgt spid="23"/>
                                        </p:tgtEl>
                                        <p:attrNameLst>
                                          <p:attrName>ppt_x,ppt_y</p:attrName>
                                        </p:attrNameLst>
                                      </p:cBhvr>
                                      <p:rCtr x="0" y="0"/>
                                    </p:animMotion>
                                    <p:animEffect transition="in" filter="fade">
                                      <p:cBhvr>
                                        <p:cTn id="116" dur="1000"/>
                                        <p:tgtEl>
                                          <p:spTgt spid="23"/>
                                        </p:tgtEl>
                                      </p:cBhvr>
                                    </p:animEffect>
                                  </p:childTnLst>
                                </p:cTn>
                              </p:par>
                              <p:par>
                                <p:cTn id="117" presetID="52" presetClass="entr" presetSubtype="0" fill="hold" grpId="0" nodeType="withEffect">
                                  <p:stCondLst>
                                    <p:cond delay="0"/>
                                  </p:stCondLst>
                                  <p:childTnLst>
                                    <p:set>
                                      <p:cBhvr>
                                        <p:cTn id="118" dur="1" fill="hold">
                                          <p:stCondLst>
                                            <p:cond delay="0"/>
                                          </p:stCondLst>
                                        </p:cTn>
                                        <p:tgtEl>
                                          <p:spTgt spid="24"/>
                                        </p:tgtEl>
                                        <p:attrNameLst>
                                          <p:attrName>style.visibility</p:attrName>
                                        </p:attrNameLst>
                                      </p:cBhvr>
                                      <p:to>
                                        <p:strVal val="visible"/>
                                      </p:to>
                                    </p:set>
                                    <p:animScale>
                                      <p:cBhvr>
                                        <p:cTn id="119"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20" dur="1000" decel="50000" fill="hold">
                                          <p:stCondLst>
                                            <p:cond delay="0"/>
                                          </p:stCondLst>
                                        </p:cTn>
                                        <p:tgtEl>
                                          <p:spTgt spid="24"/>
                                        </p:tgtEl>
                                        <p:attrNameLst>
                                          <p:attrName>ppt_x,ppt_y</p:attrName>
                                        </p:attrNameLst>
                                      </p:cBhvr>
                                      <p:rCtr x="0" y="0"/>
                                    </p:animMotion>
                                    <p:animEffect transition="in" filter="fade">
                                      <p:cBhvr>
                                        <p:cTn id="121"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autoUpdateAnimBg="0"/>
      <p:bldP spid="9221" grpId="0" autoUpdateAnimBg="0"/>
      <p:bldP spid="9222" grpId="0" animBg="1" autoUpdateAnimBg="0"/>
      <p:bldP spid="9223" grpId="0" animBg="1"/>
      <p:bldP spid="9224" grpId="0" animBg="1" autoUpdateAnimBg="0"/>
      <p:bldP spid="9225" grpId="0" animBg="1" autoUpdateAnimBg="0"/>
      <p:bldP spid="9226" grpId="0" autoUpdateAnimBg="0"/>
      <p:bldP spid="9227" grpId="0" autoUpdateAnimBg="0"/>
      <p:bldP spid="9228" grpId="0" animBg="1"/>
      <p:bldP spid="9229" grpId="0" animBg="1" autoUpdateAnimBg="0"/>
      <p:bldP spid="9230" grpId="0" animBg="1" autoUpdateAnimBg="0"/>
      <p:bldP spid="9231" grpId="0" autoUpdateAnimBg="0"/>
      <p:bldP spid="9232" grpId="0" autoUpdateAnimBg="0"/>
      <p:bldP spid="17" grpId="0" animBg="1"/>
      <p:bldP spid="18" grpId="0" animBg="1" autoUpdateAnimBg="0"/>
      <p:bldP spid="19" grpId="0" animBg="1" autoUpdateAnimBg="0"/>
      <p:bldP spid="20" grpId="0" autoUpdateAnimBg="0"/>
      <p:bldP spid="21" grpId="0" autoUpdateAnimBg="0"/>
      <p:bldP spid="22" grpId="0" autoUpdateAnimBg="0"/>
      <p:bldP spid="23" grpId="0" animBg="1" autoUpdateAnimBg="0"/>
      <p:bldP spid="24"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p:cNvSpPr>
          <p:nvPr>
            <p:ph type="title"/>
          </p:nvPr>
        </p:nvSpPr>
        <p:spPr/>
        <p:txBody>
          <a:bodyPr/>
          <a:lstStyle/>
          <a:p>
            <a:r>
              <a:rPr lang="en-US" altLang="zh-CN" dirty="0" err="1" smtClean="0"/>
              <a:t>Partitin</a:t>
            </a:r>
            <a:r>
              <a:rPr lang="en-US" altLang="zh-CN" dirty="0" smtClean="0"/>
              <a:t> Class Analysis(1)</a:t>
            </a:r>
          </a:p>
        </p:txBody>
      </p:sp>
      <p:sp>
        <p:nvSpPr>
          <p:cNvPr id="61443" name="Oval 4"/>
          <p:cNvSpPr>
            <a:spLocks noChangeArrowheads="1"/>
          </p:cNvSpPr>
          <p:nvPr/>
        </p:nvSpPr>
        <p:spPr bwMode="auto">
          <a:xfrm>
            <a:off x="864394" y="1409700"/>
            <a:ext cx="2362200" cy="1752600"/>
          </a:xfrm>
          <a:prstGeom prst="ellips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endParaRPr lang="zh-CN" altLang="zh-CN" sz="1200" b="1" i="1">
              <a:latin typeface="Times New Roman" panose="02020603050405020304" pitchFamily="18" charset="0"/>
              <a:ea typeface="宋体" panose="02010600030101010101" pitchFamily="2" charset="-122"/>
            </a:endParaRPr>
          </a:p>
        </p:txBody>
      </p:sp>
      <p:sp>
        <p:nvSpPr>
          <p:cNvPr id="61444" name="Text Box 5"/>
          <p:cNvSpPr txBox="1">
            <a:spLocks noChangeArrowheads="1"/>
          </p:cNvSpPr>
          <p:nvPr/>
        </p:nvSpPr>
        <p:spPr bwMode="auto">
          <a:xfrm>
            <a:off x="6426994" y="2552701"/>
            <a:ext cx="12128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000" b="1" i="1">
                <a:latin typeface="Times New Roman" panose="02020603050405020304" pitchFamily="18" charset="0"/>
                <a:ea typeface="宋体" panose="02010600030101010101" pitchFamily="2" charset="-122"/>
              </a:rPr>
              <a:t>All Rights Reserved</a:t>
            </a:r>
          </a:p>
        </p:txBody>
      </p:sp>
      <p:sp>
        <p:nvSpPr>
          <p:cNvPr id="61445" name="Rectangle 6"/>
          <p:cNvSpPr>
            <a:spLocks noChangeArrowheads="1"/>
          </p:cNvSpPr>
          <p:nvPr/>
        </p:nvSpPr>
        <p:spPr bwMode="auto">
          <a:xfrm>
            <a:off x="4039394" y="1981200"/>
            <a:ext cx="990600" cy="4572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1200" b="1" i="1">
                <a:latin typeface="Times New Roman" panose="02020603050405020304" pitchFamily="18" charset="0"/>
                <a:ea typeface="宋体" panose="02010600030101010101" pitchFamily="2" charset="-122"/>
              </a:rPr>
              <a:t>系统</a:t>
            </a:r>
          </a:p>
        </p:txBody>
      </p:sp>
      <p:sp>
        <p:nvSpPr>
          <p:cNvPr id="61446" name="Line 7"/>
          <p:cNvSpPr>
            <a:spLocks noChangeShapeType="1"/>
          </p:cNvSpPr>
          <p:nvPr/>
        </p:nvSpPr>
        <p:spPr bwMode="auto">
          <a:xfrm>
            <a:off x="3201194" y="2209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47" name="Oval 8"/>
          <p:cNvSpPr>
            <a:spLocks noChangeArrowheads="1"/>
          </p:cNvSpPr>
          <p:nvPr/>
        </p:nvSpPr>
        <p:spPr bwMode="auto">
          <a:xfrm>
            <a:off x="5639594" y="1295400"/>
            <a:ext cx="2362200" cy="1752600"/>
          </a:xfrm>
          <a:prstGeom prst="ellips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1448" name="Line 9"/>
          <p:cNvSpPr>
            <a:spLocks noChangeShapeType="1"/>
          </p:cNvSpPr>
          <p:nvPr/>
        </p:nvSpPr>
        <p:spPr bwMode="auto">
          <a:xfrm>
            <a:off x="5029994" y="22098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49" name="Oval 10"/>
          <p:cNvSpPr>
            <a:spLocks noChangeArrowheads="1"/>
          </p:cNvSpPr>
          <p:nvPr/>
        </p:nvSpPr>
        <p:spPr bwMode="auto">
          <a:xfrm>
            <a:off x="1397794" y="1866900"/>
            <a:ext cx="381000" cy="2286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1450" name="Oval 11"/>
          <p:cNvSpPr>
            <a:spLocks noChangeArrowheads="1"/>
          </p:cNvSpPr>
          <p:nvPr/>
        </p:nvSpPr>
        <p:spPr bwMode="auto">
          <a:xfrm>
            <a:off x="1397794" y="2019300"/>
            <a:ext cx="381000" cy="2286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1451" name="Oval 12"/>
          <p:cNvSpPr>
            <a:spLocks noChangeArrowheads="1"/>
          </p:cNvSpPr>
          <p:nvPr/>
        </p:nvSpPr>
        <p:spPr bwMode="auto">
          <a:xfrm>
            <a:off x="1397794" y="2171700"/>
            <a:ext cx="381000" cy="2286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1452" name="Oval 13"/>
          <p:cNvSpPr>
            <a:spLocks noChangeArrowheads="1"/>
          </p:cNvSpPr>
          <p:nvPr/>
        </p:nvSpPr>
        <p:spPr bwMode="auto">
          <a:xfrm>
            <a:off x="1397794" y="2324100"/>
            <a:ext cx="381000" cy="2286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1453" name="Oval 14"/>
          <p:cNvSpPr>
            <a:spLocks noChangeArrowheads="1"/>
          </p:cNvSpPr>
          <p:nvPr/>
        </p:nvSpPr>
        <p:spPr bwMode="auto">
          <a:xfrm>
            <a:off x="2159794" y="1866900"/>
            <a:ext cx="381000" cy="2286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1454" name="Oval 15"/>
          <p:cNvSpPr>
            <a:spLocks noChangeArrowheads="1"/>
          </p:cNvSpPr>
          <p:nvPr/>
        </p:nvSpPr>
        <p:spPr bwMode="auto">
          <a:xfrm>
            <a:off x="2159794" y="2019300"/>
            <a:ext cx="381000" cy="2286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1455" name="Oval 16"/>
          <p:cNvSpPr>
            <a:spLocks noChangeArrowheads="1"/>
          </p:cNvSpPr>
          <p:nvPr/>
        </p:nvSpPr>
        <p:spPr bwMode="auto">
          <a:xfrm>
            <a:off x="2159794" y="2171700"/>
            <a:ext cx="381000" cy="2286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1456" name="Oval 17"/>
          <p:cNvSpPr>
            <a:spLocks noChangeArrowheads="1"/>
          </p:cNvSpPr>
          <p:nvPr/>
        </p:nvSpPr>
        <p:spPr bwMode="auto">
          <a:xfrm>
            <a:off x="2159794" y="2324100"/>
            <a:ext cx="381000" cy="2286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1457" name="Text Box 18"/>
          <p:cNvSpPr txBox="1">
            <a:spLocks noChangeArrowheads="1"/>
          </p:cNvSpPr>
          <p:nvPr/>
        </p:nvSpPr>
        <p:spPr bwMode="auto">
          <a:xfrm>
            <a:off x="1942307" y="1476375"/>
            <a:ext cx="793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zh-CN" altLang="en-US" sz="1200" b="1" i="1">
                <a:latin typeface="Times New Roman" panose="02020603050405020304" pitchFamily="18" charset="0"/>
                <a:ea typeface="宋体" panose="02010600030101010101" pitchFamily="2" charset="-122"/>
              </a:rPr>
              <a:t>无效输入</a:t>
            </a:r>
          </a:p>
        </p:txBody>
      </p:sp>
      <p:sp>
        <p:nvSpPr>
          <p:cNvPr id="61458" name="Text Box 19"/>
          <p:cNvSpPr txBox="1">
            <a:spLocks noChangeArrowheads="1"/>
          </p:cNvSpPr>
          <p:nvPr/>
        </p:nvSpPr>
        <p:spPr bwMode="auto">
          <a:xfrm>
            <a:off x="1197769" y="2552700"/>
            <a:ext cx="831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1200" b="1" i="1">
                <a:latin typeface="Times New Roman" panose="02020603050405020304" pitchFamily="18" charset="0"/>
                <a:ea typeface="宋体" panose="02010600030101010101" pitchFamily="2" charset="-122"/>
              </a:rPr>
              <a:t>有效 输入</a:t>
            </a:r>
          </a:p>
        </p:txBody>
      </p:sp>
      <p:sp>
        <p:nvSpPr>
          <p:cNvPr id="61459" name="Oval 20"/>
          <p:cNvSpPr>
            <a:spLocks noChangeArrowheads="1"/>
          </p:cNvSpPr>
          <p:nvPr/>
        </p:nvSpPr>
        <p:spPr bwMode="auto">
          <a:xfrm>
            <a:off x="6122194" y="1714500"/>
            <a:ext cx="381000" cy="2286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1460" name="Oval 21"/>
          <p:cNvSpPr>
            <a:spLocks noChangeArrowheads="1"/>
          </p:cNvSpPr>
          <p:nvPr/>
        </p:nvSpPr>
        <p:spPr bwMode="auto">
          <a:xfrm>
            <a:off x="6122194" y="1866900"/>
            <a:ext cx="381000" cy="2286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1461" name="Oval 22"/>
          <p:cNvSpPr>
            <a:spLocks noChangeArrowheads="1"/>
          </p:cNvSpPr>
          <p:nvPr/>
        </p:nvSpPr>
        <p:spPr bwMode="auto">
          <a:xfrm>
            <a:off x="6122194" y="2019300"/>
            <a:ext cx="381000" cy="2286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1462" name="Oval 23"/>
          <p:cNvSpPr>
            <a:spLocks noChangeArrowheads="1"/>
          </p:cNvSpPr>
          <p:nvPr/>
        </p:nvSpPr>
        <p:spPr bwMode="auto">
          <a:xfrm>
            <a:off x="6096794" y="2133600"/>
            <a:ext cx="381000" cy="2286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1463" name="Oval 24"/>
          <p:cNvSpPr>
            <a:spLocks noChangeArrowheads="1"/>
          </p:cNvSpPr>
          <p:nvPr/>
        </p:nvSpPr>
        <p:spPr bwMode="auto">
          <a:xfrm>
            <a:off x="6884194" y="1714500"/>
            <a:ext cx="381000" cy="2286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1464" name="Oval 25"/>
          <p:cNvSpPr>
            <a:spLocks noChangeArrowheads="1"/>
          </p:cNvSpPr>
          <p:nvPr/>
        </p:nvSpPr>
        <p:spPr bwMode="auto">
          <a:xfrm>
            <a:off x="6884194" y="1866900"/>
            <a:ext cx="381000" cy="2286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1465" name="Oval 26"/>
          <p:cNvSpPr>
            <a:spLocks noChangeArrowheads="1"/>
          </p:cNvSpPr>
          <p:nvPr/>
        </p:nvSpPr>
        <p:spPr bwMode="auto">
          <a:xfrm>
            <a:off x="6884194" y="2019300"/>
            <a:ext cx="381000" cy="2286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1466" name="Oval 27"/>
          <p:cNvSpPr>
            <a:spLocks noChangeArrowheads="1"/>
          </p:cNvSpPr>
          <p:nvPr/>
        </p:nvSpPr>
        <p:spPr bwMode="auto">
          <a:xfrm>
            <a:off x="6884194" y="2171700"/>
            <a:ext cx="381000" cy="228600"/>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1467" name="Text Box 28"/>
          <p:cNvSpPr txBox="1">
            <a:spLocks noChangeArrowheads="1"/>
          </p:cNvSpPr>
          <p:nvPr/>
        </p:nvSpPr>
        <p:spPr bwMode="auto">
          <a:xfrm>
            <a:off x="6506369" y="2466975"/>
            <a:ext cx="488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1200" b="1" i="1">
                <a:latin typeface="Times New Roman" panose="02020603050405020304" pitchFamily="18" charset="0"/>
                <a:ea typeface="宋体" panose="02010600030101010101" pitchFamily="2" charset="-122"/>
              </a:rPr>
              <a:t>输出</a:t>
            </a:r>
          </a:p>
        </p:txBody>
      </p:sp>
      <p:sp>
        <p:nvSpPr>
          <p:cNvPr id="61468" name="Line 29"/>
          <p:cNvSpPr>
            <a:spLocks noChangeShapeType="1"/>
          </p:cNvSpPr>
          <p:nvPr/>
        </p:nvSpPr>
        <p:spPr bwMode="auto">
          <a:xfrm>
            <a:off x="2388394" y="2476500"/>
            <a:ext cx="1143000" cy="5334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9" name="Text Box 30"/>
          <p:cNvSpPr txBox="1">
            <a:spLocks noChangeArrowheads="1"/>
          </p:cNvSpPr>
          <p:nvPr/>
        </p:nvSpPr>
        <p:spPr bwMode="auto">
          <a:xfrm>
            <a:off x="3685382" y="2847975"/>
            <a:ext cx="488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a:r>
              <a:rPr lang="zh-CN" altLang="en-US" sz="1200" b="1" i="1">
                <a:solidFill>
                  <a:schemeClr val="bg1"/>
                </a:solidFill>
                <a:latin typeface="Times New Roman" panose="02020603050405020304" pitchFamily="18" charset="0"/>
                <a:ea typeface="宋体" panose="02010600030101010101" pitchFamily="2" charset="-122"/>
              </a:rPr>
              <a:t>分类</a:t>
            </a:r>
          </a:p>
        </p:txBody>
      </p:sp>
      <p:sp>
        <p:nvSpPr>
          <p:cNvPr id="61470" name="Rectangle 31"/>
          <p:cNvSpPr>
            <a:spLocks noGrp="1" noChangeArrowheads="1"/>
          </p:cNvSpPr>
          <p:nvPr>
            <p:ph type="body" idx="1"/>
          </p:nvPr>
        </p:nvSpPr>
        <p:spPr bwMode="auto">
          <a:xfrm>
            <a:off x="471488" y="3884613"/>
            <a:ext cx="8229600" cy="1524744"/>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t>等价类是指某个输入域的子集合，在该子集合中，各个输入数据对于揭示程序中的错误是等效的。</a:t>
            </a:r>
          </a:p>
          <a:p>
            <a:r>
              <a:rPr lang="zh-CN" altLang="en-US" dirty="0" smtClean="0"/>
              <a:t>合理的</a:t>
            </a:r>
            <a:r>
              <a:rPr lang="zh-CN" altLang="en-US" sz="3200" dirty="0" smtClean="0">
                <a:solidFill>
                  <a:schemeClr val="tx1"/>
                </a:solidFill>
              </a:rPr>
              <a:t>假设</a:t>
            </a:r>
            <a:r>
              <a:rPr lang="zh-CN" altLang="en-US" dirty="0" smtClean="0"/>
              <a:t>：测试某等价类的代表值就等于这一类其它值的测试</a:t>
            </a:r>
          </a:p>
        </p:txBody>
      </p:sp>
      <p:sp>
        <p:nvSpPr>
          <p:cNvPr id="31"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532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等价类分析法</a:t>
            </a:r>
            <a:endParaRPr lang="zh-CN" altLang="en-US" sz="2400" dirty="0">
              <a:latin typeface="微软雅黑" panose="020B0503020204020204" pitchFamily="34" charset="-122"/>
            </a:endParaRPr>
          </a:p>
        </p:txBody>
      </p:sp>
      <p:sp>
        <p:nvSpPr>
          <p:cNvPr id="32"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33"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473447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300" fill="hold"/>
                                        <p:tgtEl>
                                          <p:spTgt spid="32"/>
                                        </p:tgtEl>
                                        <p:attrNameLst>
                                          <p:attrName>ppt_x</p:attrName>
                                        </p:attrNameLst>
                                      </p:cBhvr>
                                      <p:tavLst>
                                        <p:tav tm="0">
                                          <p:val>
                                            <p:strVal val="0-#ppt_w/2"/>
                                          </p:val>
                                        </p:tav>
                                        <p:tav tm="100000">
                                          <p:val>
                                            <p:strVal val="#ppt_x"/>
                                          </p:val>
                                        </p:tav>
                                      </p:tavLst>
                                    </p:anim>
                                    <p:anim calcmode="lin" valueType="num">
                                      <p:cBhvr additive="base">
                                        <p:cTn id="8" dur="300" fill="hold"/>
                                        <p:tgtEl>
                                          <p:spTgt spid="32"/>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1"/>
                                        </p:tgtEl>
                                        <p:attrNameLst>
                                          <p:attrName>style.visibility</p:attrName>
                                        </p:attrNameLst>
                                      </p:cBhvr>
                                      <p:to>
                                        <p:strVal val="visible"/>
                                      </p:to>
                                    </p:set>
                                    <p:anim calcmode="lin" valueType="num">
                                      <p:cBhvr>
                                        <p:cTn id="12" dur="4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31"/>
                                        </p:tgtEl>
                                        <p:attrNameLst>
                                          <p:attrName>ppt_y</p:attrName>
                                        </p:attrNameLst>
                                      </p:cBhvr>
                                      <p:tavLst>
                                        <p:tav tm="0">
                                          <p:val>
                                            <p:strVal val="#ppt_y"/>
                                          </p:val>
                                        </p:tav>
                                        <p:tav tm="100000">
                                          <p:val>
                                            <p:strVal val="#ppt_y"/>
                                          </p:val>
                                        </p:tav>
                                      </p:tavLst>
                                    </p:anim>
                                    <p:anim calcmode="lin" valueType="num">
                                      <p:cBhvr>
                                        <p:cTn id="14" dur="4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31"/>
                                        </p:tgtEl>
                                      </p:cBhvr>
                                    </p:animEffect>
                                  </p:childTnLst>
                                </p:cTn>
                              </p:par>
                            </p:childTnLst>
                          </p:cTn>
                        </p:par>
                        <p:par>
                          <p:cTn id="17" fill="hold">
                            <p:stCondLst>
                              <p:cond delay="900"/>
                            </p:stCondLst>
                            <p:childTnLst>
                              <p:par>
                                <p:cTn id="18" presetID="22" presetClass="entr" presetSubtype="8"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utoUpdateAnimBg="0"/>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type="body" idx="1"/>
          </p:nvPr>
        </p:nvSpPr>
        <p:spPr bwMode="auto">
          <a:xfrm>
            <a:off x="643459" y="1052736"/>
            <a:ext cx="7881938" cy="4276725"/>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400" dirty="0"/>
              <a:t>划分等价类的方法</a:t>
            </a:r>
          </a:p>
          <a:p>
            <a:pPr lvl="1"/>
            <a:r>
              <a:rPr lang="zh-CN" altLang="en-US" dirty="0"/>
              <a:t>在输入条件规定了取值范围或值的个数的情况下，则可以确立一个有效等价类和两个无效等价类</a:t>
            </a:r>
          </a:p>
          <a:p>
            <a:pPr lvl="1"/>
            <a:r>
              <a:rPr lang="zh-CN" altLang="en-US" dirty="0"/>
              <a:t>在输入条件规定了输入值的集合或者规定了“必须如何”的条件情况下，可确立一个等价类和一个无效等价类。</a:t>
            </a:r>
          </a:p>
          <a:p>
            <a:pPr lvl="1"/>
            <a:r>
              <a:rPr lang="zh-CN" altLang="en-US" dirty="0"/>
              <a:t>在输入条件是一个布尔量的情况下，可确定一个等效类和一个无效等价类</a:t>
            </a:r>
          </a:p>
          <a:p>
            <a:pPr lvl="1"/>
            <a:r>
              <a:rPr lang="zh-CN" altLang="en-US" dirty="0"/>
              <a:t>在规定了输入数据必须遵守的规则的情况下，可确立一个有效等价类和若干个无效等价类（不同角度违反规则）</a:t>
            </a:r>
          </a:p>
          <a:p>
            <a:pPr lvl="1"/>
            <a:endParaRPr lang="en-US" altLang="zh-CN" dirty="0"/>
          </a:p>
        </p:txBody>
      </p:sp>
      <p:sp>
        <p:nvSpPr>
          <p:cNvPr id="4"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532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等价类分析法</a:t>
            </a:r>
            <a:endParaRPr lang="zh-CN" altLang="en-US" sz="2400" dirty="0">
              <a:latin typeface="微软雅黑" panose="020B0503020204020204" pitchFamily="34" charset="-122"/>
            </a:endParaRPr>
          </a:p>
        </p:txBody>
      </p:sp>
      <p:sp>
        <p:nvSpPr>
          <p:cNvPr id="5"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80516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
                                        </p:tgtEl>
                                        <p:attrNameLst>
                                          <p:attrName>ppt_y</p:attrName>
                                        </p:attrNameLst>
                                      </p:cBhvr>
                                      <p:tavLst>
                                        <p:tav tm="0">
                                          <p:val>
                                            <p:strVal val="#ppt_y"/>
                                          </p:val>
                                        </p:tav>
                                        <p:tav tm="100000">
                                          <p:val>
                                            <p:strVal val="#ppt_y"/>
                                          </p:val>
                                        </p:tav>
                                      </p:tavLst>
                                    </p:anim>
                                    <p:anim calcmode="lin" valueType="num">
                                      <p:cBhvr>
                                        <p:cTn id="1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
                                        </p:tgtEl>
                                      </p:cBhvr>
                                    </p:animEffect>
                                  </p:childTnLst>
                                </p:cTn>
                              </p:par>
                            </p:childTnLst>
                          </p:cTn>
                        </p:par>
                        <p:par>
                          <p:cTn id="17" fill="hold">
                            <p:stCondLst>
                              <p:cond delay="9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body" idx="1"/>
          </p:nvPr>
        </p:nvSpPr>
        <p:spPr bwMode="auto">
          <a:xfrm>
            <a:off x="612778" y="908720"/>
            <a:ext cx="7881938" cy="571202"/>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t>输入</a:t>
            </a:r>
            <a:r>
              <a:rPr lang="en-US" altLang="zh-CN" dirty="0" err="1" smtClean="0"/>
              <a:t>a,b,c</a:t>
            </a:r>
            <a:r>
              <a:rPr lang="zh-CN" altLang="en-US" dirty="0" smtClean="0"/>
              <a:t>三个值，</a:t>
            </a:r>
            <a:r>
              <a:rPr lang="en-US" altLang="zh-CN" dirty="0" smtClean="0"/>
              <a:t> </a:t>
            </a:r>
            <a:r>
              <a:rPr lang="zh-CN" altLang="en-US" dirty="0" smtClean="0"/>
              <a:t>输出（</a:t>
            </a:r>
            <a:r>
              <a:rPr lang="en-US" altLang="zh-CN" dirty="0" smtClean="0"/>
              <a:t>1</a:t>
            </a:r>
            <a:r>
              <a:rPr lang="zh-CN" altLang="en-US" dirty="0" smtClean="0"/>
              <a:t>）是否是一个三角形（</a:t>
            </a:r>
            <a:r>
              <a:rPr lang="en-US" altLang="zh-CN" dirty="0" smtClean="0"/>
              <a:t>2</a:t>
            </a:r>
            <a:r>
              <a:rPr lang="zh-CN" altLang="en-US" dirty="0" smtClean="0"/>
              <a:t>）什么类型的三角形</a:t>
            </a:r>
          </a:p>
        </p:txBody>
      </p:sp>
      <p:pic>
        <p:nvPicPr>
          <p:cNvPr id="63492" name="Picture 1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1116410" y="2060848"/>
            <a:ext cx="6143625"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532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等价类分析法</a:t>
            </a:r>
            <a:endParaRPr lang="zh-CN" altLang="en-US" sz="2400" dirty="0">
              <a:latin typeface="微软雅黑" panose="020B0503020204020204" pitchFamily="34" charset="-122"/>
            </a:endParaRPr>
          </a:p>
        </p:txBody>
      </p:sp>
      <p:sp>
        <p:nvSpPr>
          <p:cNvPr id="6"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7"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32672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5"/>
                                        </p:tgtEl>
                                        <p:attrNameLst>
                                          <p:attrName>ppt_y</p:attrName>
                                        </p:attrNameLst>
                                      </p:cBhvr>
                                      <p:tavLst>
                                        <p:tav tm="0">
                                          <p:val>
                                            <p:strVal val="#ppt_y"/>
                                          </p:val>
                                        </p:tav>
                                        <p:tav tm="100000">
                                          <p:val>
                                            <p:strVal val="#ppt_y"/>
                                          </p:val>
                                        </p:tav>
                                      </p:tavLst>
                                    </p:anim>
                                    <p:anim calcmode="lin" valueType="num">
                                      <p:cBhvr>
                                        <p:cTn id="14"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5"/>
                                        </p:tgtEl>
                                      </p:cBhvr>
                                    </p:animEffect>
                                  </p:childTnLst>
                                </p:cTn>
                              </p:par>
                            </p:childTnLst>
                          </p:cTn>
                        </p:par>
                        <p:par>
                          <p:cTn id="17" fill="hold">
                            <p:stCondLst>
                              <p:cond delay="900"/>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body" idx="1"/>
          </p:nvPr>
        </p:nvSpPr>
        <p:spPr bwMode="auto">
          <a:xfrm>
            <a:off x="566192" y="1052736"/>
            <a:ext cx="7881938" cy="1728265"/>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t>边界值分析的考虑</a:t>
            </a:r>
          </a:p>
          <a:p>
            <a:pPr lvl="1"/>
            <a:r>
              <a:rPr lang="zh-CN" altLang="en-US" dirty="0" smtClean="0"/>
              <a:t>大量的错误发生在输入域的边界上，而不是发生在输入输出范围的内部</a:t>
            </a:r>
          </a:p>
          <a:p>
            <a:pPr lvl="1"/>
            <a:endParaRPr lang="en-US" altLang="zh-CN" dirty="0" smtClean="0"/>
          </a:p>
        </p:txBody>
      </p:sp>
      <p:sp>
        <p:nvSpPr>
          <p:cNvPr id="5"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532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边界值分析法</a:t>
            </a:r>
            <a:endParaRPr lang="zh-CN" altLang="en-US" sz="2400" dirty="0">
              <a:latin typeface="微软雅黑" panose="020B0503020204020204" pitchFamily="34" charset="-122"/>
            </a:endParaRPr>
          </a:p>
        </p:txBody>
      </p:sp>
      <p:sp>
        <p:nvSpPr>
          <p:cNvPr id="6"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7"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tangle 3"/>
          <p:cNvSpPr txBox="1">
            <a:spLocks noChangeArrowheads="1"/>
          </p:cNvSpPr>
          <p:nvPr/>
        </p:nvSpPr>
        <p:spPr bwMode="auto">
          <a:xfrm>
            <a:off x="535236" y="2781001"/>
            <a:ext cx="7881938" cy="31249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基于边界值分析方法测试用例的设计原则</a:t>
            </a:r>
          </a:p>
          <a:p>
            <a:pPr lvl="1"/>
            <a:r>
              <a:rPr lang="zh-CN" altLang="en-US" dirty="0" smtClean="0"/>
              <a:t>如果输入条件规定了值的范围，则应该取刚刚达到这个范围的边界值和刚刚超越这个范围边界的值作为测试用例的输入数据</a:t>
            </a:r>
          </a:p>
          <a:p>
            <a:pPr lvl="1"/>
            <a:r>
              <a:rPr lang="zh-CN" altLang="en-US" dirty="0" smtClean="0"/>
              <a:t>如果输入条件规定了值的个数，则选择最大个数，最小个数，比最小个数少一，比最大个数多一的数作为测试数据</a:t>
            </a:r>
          </a:p>
          <a:p>
            <a:pPr lvl="1"/>
            <a:r>
              <a:rPr lang="zh-CN" altLang="en-US" dirty="0" smtClean="0"/>
              <a:t>如果输入域是一个有序的集合，则选择集合的第一个元素和最后一个元素作为测试用例</a:t>
            </a:r>
          </a:p>
        </p:txBody>
      </p:sp>
    </p:spTree>
    <p:extLst>
      <p:ext uri="{BB962C8B-B14F-4D97-AF65-F5344CB8AC3E}">
        <p14:creationId xmlns:p14="http://schemas.microsoft.com/office/powerpoint/2010/main" val="3381200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5"/>
                                        </p:tgtEl>
                                        <p:attrNameLst>
                                          <p:attrName>ppt_y</p:attrName>
                                        </p:attrNameLst>
                                      </p:cBhvr>
                                      <p:tavLst>
                                        <p:tav tm="0">
                                          <p:val>
                                            <p:strVal val="#ppt_y"/>
                                          </p:val>
                                        </p:tav>
                                        <p:tav tm="100000">
                                          <p:val>
                                            <p:strVal val="#ppt_y"/>
                                          </p:val>
                                        </p:tav>
                                      </p:tavLst>
                                    </p:anim>
                                    <p:anim calcmode="lin" valueType="num">
                                      <p:cBhvr>
                                        <p:cTn id="14"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5"/>
                                        </p:tgtEl>
                                      </p:cBhvr>
                                    </p:animEffect>
                                  </p:childTnLst>
                                </p:cTn>
                              </p:par>
                            </p:childTnLst>
                          </p:cTn>
                        </p:par>
                        <p:par>
                          <p:cTn id="17" fill="hold">
                            <p:stCondLst>
                              <p:cond delay="900"/>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body" idx="1"/>
          </p:nvPr>
        </p:nvSpPr>
        <p:spPr bwMode="auto">
          <a:xfrm>
            <a:off x="566192" y="1052736"/>
            <a:ext cx="7881938" cy="1728265"/>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t>等价分类法和边界值分析法</a:t>
            </a:r>
          </a:p>
          <a:p>
            <a:pPr lvl="1"/>
            <a:r>
              <a:rPr lang="zh-CN" altLang="en-US" dirty="0" smtClean="0"/>
              <a:t>着重考虑输入条件，没有考虑到输入条件的各种组合情况</a:t>
            </a:r>
            <a:endParaRPr lang="en-US" altLang="zh-CN" dirty="0" smtClean="0"/>
          </a:p>
          <a:p>
            <a:pPr lvl="1"/>
            <a:r>
              <a:rPr lang="zh-CN" altLang="en-US" dirty="0" smtClean="0"/>
              <a:t>也没有考虑到各个输入情况之间的相互制约关系</a:t>
            </a:r>
          </a:p>
          <a:p>
            <a:pPr lvl="1"/>
            <a:endParaRPr lang="en-US" altLang="zh-CN" dirty="0" smtClean="0"/>
          </a:p>
        </p:txBody>
      </p:sp>
      <p:sp>
        <p:nvSpPr>
          <p:cNvPr id="5"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532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因果法</a:t>
            </a:r>
            <a:endParaRPr lang="zh-CN" altLang="en-US" sz="2400" dirty="0">
              <a:latin typeface="微软雅黑" panose="020B0503020204020204" pitchFamily="34" charset="-122"/>
            </a:endParaRPr>
          </a:p>
        </p:txBody>
      </p:sp>
      <p:sp>
        <p:nvSpPr>
          <p:cNvPr id="6"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7"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tangle 3"/>
          <p:cNvSpPr txBox="1">
            <a:spLocks noChangeArrowheads="1"/>
          </p:cNvSpPr>
          <p:nvPr/>
        </p:nvSpPr>
        <p:spPr bwMode="auto">
          <a:xfrm>
            <a:off x="535236" y="2781001"/>
            <a:ext cx="7881938" cy="31249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因果图法是从使用自然语言书写的程序规格说明书的描述中找出</a:t>
            </a:r>
            <a:r>
              <a:rPr lang="zh-CN" altLang="en-US" sz="3600" dirty="0" smtClean="0">
                <a:solidFill>
                  <a:srgbClr val="FF0000"/>
                </a:solidFill>
              </a:rPr>
              <a:t>因</a:t>
            </a:r>
            <a:r>
              <a:rPr lang="zh-CN" altLang="en-US" dirty="0" smtClean="0"/>
              <a:t>（输入条件）和</a:t>
            </a:r>
            <a:r>
              <a:rPr lang="zh-CN" altLang="en-US" sz="3600" dirty="0">
                <a:solidFill>
                  <a:srgbClr val="FF0000"/>
                </a:solidFill>
              </a:rPr>
              <a:t>果</a:t>
            </a:r>
            <a:r>
              <a:rPr lang="zh-CN" altLang="en-US" dirty="0" smtClean="0"/>
              <a:t>（输出或程序状态的改变）。通过因果图转变为判定表。</a:t>
            </a:r>
            <a:endParaRPr lang="zh-CN" altLang="en-US" dirty="0"/>
          </a:p>
        </p:txBody>
      </p:sp>
    </p:spTree>
    <p:extLst>
      <p:ext uri="{BB962C8B-B14F-4D97-AF65-F5344CB8AC3E}">
        <p14:creationId xmlns:p14="http://schemas.microsoft.com/office/powerpoint/2010/main" val="3642089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5"/>
                                        </p:tgtEl>
                                        <p:attrNameLst>
                                          <p:attrName>ppt_y</p:attrName>
                                        </p:attrNameLst>
                                      </p:cBhvr>
                                      <p:tavLst>
                                        <p:tav tm="0">
                                          <p:val>
                                            <p:strVal val="#ppt_y"/>
                                          </p:val>
                                        </p:tav>
                                        <p:tav tm="100000">
                                          <p:val>
                                            <p:strVal val="#ppt_y"/>
                                          </p:val>
                                        </p:tav>
                                      </p:tavLst>
                                    </p:anim>
                                    <p:anim calcmode="lin" valueType="num">
                                      <p:cBhvr>
                                        <p:cTn id="14"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5"/>
                                        </p:tgtEl>
                                      </p:cBhvr>
                                    </p:animEffect>
                                  </p:childTnLst>
                                </p:cTn>
                              </p:par>
                            </p:childTnLst>
                          </p:cTn>
                        </p:par>
                        <p:par>
                          <p:cTn id="17" fill="hold">
                            <p:stCondLst>
                              <p:cond delay="780"/>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灯片编号占位符 5"/>
          <p:cNvSpPr>
            <a:spLocks noGrp="1"/>
          </p:cNvSpPr>
          <p:nvPr>
            <p:ph type="sldNum" sz="quarter" idx="4294967295"/>
          </p:nvPr>
        </p:nvSpPr>
        <p:spPr>
          <a:noFill/>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3099" indent="-285807">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229" indent="-228646">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520" indent="-228646">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811" indent="-228646">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5103" indent="-228646"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2394" indent="-228646"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686" indent="-228646"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977" indent="-228646"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fld id="{14EB3C07-C6EB-42E9-ACE1-D077CAC7DE1B}" type="slidenum">
              <a:rPr lang="en-US" altLang="zh-CN" sz="1200">
                <a:solidFill>
                  <a:srgbClr val="898989"/>
                </a:solidFill>
                <a:latin typeface="Arial" panose="020B0604020202020204" pitchFamily="34" charset="0"/>
              </a:rPr>
              <a:pPr>
                <a:spcBef>
                  <a:spcPct val="0"/>
                </a:spcBef>
                <a:buFont typeface="Arial" panose="020B0604020202020204" pitchFamily="34" charset="0"/>
                <a:buNone/>
              </a:pPr>
              <a:t>35</a:t>
            </a:fld>
            <a:endParaRPr lang="en-US" altLang="zh-CN" sz="1200">
              <a:solidFill>
                <a:srgbClr val="898989"/>
              </a:solidFill>
              <a:latin typeface="Arial" panose="020B0604020202020204" pitchFamily="34" charset="0"/>
            </a:endParaRPr>
          </a:p>
        </p:txBody>
      </p:sp>
      <p:sp>
        <p:nvSpPr>
          <p:cNvPr id="118787" name="Rectangle 2"/>
          <p:cNvSpPr>
            <a:spLocks noGrp="1" noChangeArrowheads="1"/>
          </p:cNvSpPr>
          <p:nvPr>
            <p:ph type="title"/>
          </p:nvPr>
        </p:nvSpPr>
        <p:spPr>
          <a:xfrm>
            <a:off x="457280" y="0"/>
            <a:ext cx="7881938" cy="635000"/>
          </a:xfrm>
        </p:spPr>
        <p:txBody>
          <a:bodyPr/>
          <a:lstStyle/>
          <a:p>
            <a:r>
              <a:rPr lang="zh-CN" altLang="en-US" dirty="0" smtClean="0"/>
              <a:t>因果图的基本图形符号 </a:t>
            </a:r>
          </a:p>
        </p:txBody>
      </p:sp>
      <p:sp>
        <p:nvSpPr>
          <p:cNvPr id="324611" name="Rectangle 3"/>
          <p:cNvSpPr>
            <a:spLocks noGrp="1" noChangeArrowheads="1"/>
          </p:cNvSpPr>
          <p:nvPr>
            <p:ph type="body" idx="1"/>
          </p:nvPr>
        </p:nvSpPr>
        <p:spPr>
          <a:xfrm>
            <a:off x="565503" y="908720"/>
            <a:ext cx="8231029" cy="3394664"/>
          </a:xfrm>
        </p:spPr>
        <p:txBody>
          <a:bodyPr/>
          <a:lstStyle/>
          <a:p>
            <a:pPr marL="0" indent="0">
              <a:buNone/>
              <a:defRPr/>
            </a:pPr>
            <a:r>
              <a:rPr lang="en-US" altLang="zh-CN" sz="1875" dirty="0"/>
              <a:t>① </a:t>
            </a:r>
            <a:r>
              <a:rPr lang="zh-CN" altLang="en-US" sz="1875" dirty="0"/>
              <a:t>恒等：若原因出现，则结果出现；若原因不出现，则结果也不出现。</a:t>
            </a:r>
          </a:p>
          <a:p>
            <a:pPr marL="0" indent="0">
              <a:buNone/>
              <a:defRPr/>
            </a:pPr>
            <a:r>
              <a:rPr lang="zh-CN" altLang="en-US" sz="1875" dirty="0"/>
              <a:t>② 非（～）：若原因出现，则结果不出现；若原因不出现，则结果出现。</a:t>
            </a:r>
          </a:p>
          <a:p>
            <a:pPr marL="0" indent="0">
              <a:buNone/>
              <a:defRPr/>
            </a:pPr>
            <a:r>
              <a:rPr lang="zh-CN" altLang="en-US" sz="1875" dirty="0"/>
              <a:t>③ 或（∨）：若几个原因中有</a:t>
            </a:r>
            <a:r>
              <a:rPr lang="en-US" altLang="zh-CN" sz="1875" dirty="0"/>
              <a:t>1</a:t>
            </a:r>
            <a:r>
              <a:rPr lang="zh-CN" altLang="en-US" sz="1875" dirty="0"/>
              <a:t>个出现，则结果出现；若几个原因都不出现，则结果不出现。</a:t>
            </a:r>
          </a:p>
          <a:p>
            <a:pPr marL="0" indent="0">
              <a:buNone/>
              <a:defRPr/>
            </a:pPr>
            <a:r>
              <a:rPr lang="zh-CN" altLang="en-US" sz="1875" dirty="0"/>
              <a:t>④ 与（∧）：若几个原因都出现，结果才出现。若其中有</a:t>
            </a:r>
            <a:r>
              <a:rPr lang="en-US" altLang="zh-CN" sz="1875" dirty="0"/>
              <a:t>1</a:t>
            </a:r>
            <a:r>
              <a:rPr lang="zh-CN" altLang="en-US" sz="1875" dirty="0"/>
              <a:t>个原因不出现，则结果不出现。</a:t>
            </a:r>
          </a:p>
        </p:txBody>
      </p:sp>
      <p:pic>
        <p:nvPicPr>
          <p:cNvPr id="118789" name="对象 5"/>
          <p:cNvPicPr>
            <a:picLocks noChangeArrowheads="1"/>
          </p:cNvPicPr>
          <p:nvPr/>
        </p:nvPicPr>
        <p:blipFill>
          <a:blip r:embed="rId2">
            <a:extLst>
              <a:ext uri="{28A0092B-C50C-407E-A947-70E740481C1C}">
                <a14:useLocalDpi xmlns:a14="http://schemas.microsoft.com/office/drawing/2010/main" val="0"/>
              </a:ext>
            </a:extLst>
          </a:blip>
          <a:srcRect l="-508" r="-374" b="-3210"/>
          <a:stretch>
            <a:fillRect/>
          </a:stretch>
        </p:blipFill>
        <p:spPr bwMode="auto">
          <a:xfrm>
            <a:off x="1044402" y="3068960"/>
            <a:ext cx="7294816"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7"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64010486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5"/>
          <p:cNvSpPr>
            <a:spLocks noGrp="1"/>
          </p:cNvSpPr>
          <p:nvPr>
            <p:ph type="sldNum" sz="quarter" idx="4294967295"/>
          </p:nvPr>
        </p:nvSpPr>
        <p:spPr>
          <a:noFill/>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3099" indent="-285807">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229" indent="-228646">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520" indent="-228646">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811" indent="-228646">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5103" indent="-228646"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2394" indent="-228646"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686" indent="-228646"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977" indent="-228646"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fld id="{D3BFD996-5355-440C-8E9D-782831EF7A34}" type="slidenum">
              <a:rPr lang="en-US" altLang="zh-CN" sz="1200">
                <a:solidFill>
                  <a:srgbClr val="898989"/>
                </a:solidFill>
                <a:latin typeface="Arial" panose="020B0604020202020204" pitchFamily="34" charset="0"/>
              </a:rPr>
              <a:pPr>
                <a:spcBef>
                  <a:spcPct val="0"/>
                </a:spcBef>
                <a:buFont typeface="Arial" panose="020B0604020202020204" pitchFamily="34" charset="0"/>
                <a:buNone/>
              </a:pPr>
              <a:t>36</a:t>
            </a:fld>
            <a:endParaRPr lang="en-US" altLang="zh-CN" sz="1200">
              <a:solidFill>
                <a:srgbClr val="898989"/>
              </a:solidFill>
              <a:latin typeface="Arial" panose="020B0604020202020204" pitchFamily="34" charset="0"/>
            </a:endParaRPr>
          </a:p>
        </p:txBody>
      </p:sp>
      <p:sp>
        <p:nvSpPr>
          <p:cNvPr id="119811" name="Rectangle 2"/>
          <p:cNvSpPr>
            <a:spLocks noGrp="1" noChangeArrowheads="1"/>
          </p:cNvSpPr>
          <p:nvPr>
            <p:ph type="title"/>
          </p:nvPr>
        </p:nvSpPr>
        <p:spPr>
          <a:xfrm>
            <a:off x="644527" y="-29135"/>
            <a:ext cx="7881938" cy="635000"/>
          </a:xfrm>
        </p:spPr>
        <p:txBody>
          <a:bodyPr/>
          <a:lstStyle/>
          <a:p>
            <a:r>
              <a:rPr lang="zh-CN" altLang="en-US" dirty="0" smtClean="0"/>
              <a:t>因果图的约束符号 </a:t>
            </a:r>
          </a:p>
        </p:txBody>
      </p:sp>
      <p:sp>
        <p:nvSpPr>
          <p:cNvPr id="325635" name="Rectangle 3"/>
          <p:cNvSpPr>
            <a:spLocks noGrp="1" noChangeArrowheads="1"/>
          </p:cNvSpPr>
          <p:nvPr>
            <p:ph type="body" idx="1"/>
          </p:nvPr>
        </p:nvSpPr>
        <p:spPr>
          <a:xfrm>
            <a:off x="565503" y="1124744"/>
            <a:ext cx="8231029" cy="1227350"/>
          </a:xfrm>
        </p:spPr>
        <p:txBody>
          <a:bodyPr/>
          <a:lstStyle/>
          <a:p>
            <a:pPr>
              <a:lnSpc>
                <a:spcPct val="90000"/>
              </a:lnSpc>
              <a:defRPr/>
            </a:pPr>
            <a:r>
              <a:rPr lang="en-US" altLang="zh-CN" sz="1800" dirty="0"/>
              <a:t>E</a:t>
            </a:r>
            <a:r>
              <a:rPr lang="zh-CN" altLang="en-US" sz="1800" dirty="0"/>
              <a:t>（互斥）：表示</a:t>
            </a:r>
            <a:r>
              <a:rPr lang="en-US" altLang="zh-CN" sz="1800" dirty="0"/>
              <a:t>a</a:t>
            </a:r>
            <a:r>
              <a:rPr lang="zh-CN" altLang="en-US" sz="1800" dirty="0"/>
              <a:t>、</a:t>
            </a:r>
            <a:r>
              <a:rPr lang="en-US" altLang="zh-CN" sz="1800" dirty="0"/>
              <a:t>b</a:t>
            </a:r>
            <a:r>
              <a:rPr lang="zh-CN" altLang="en-US" sz="1800" dirty="0"/>
              <a:t>两个原因不会同时成立，两个中最多有一个可能成立。</a:t>
            </a:r>
          </a:p>
          <a:p>
            <a:pPr>
              <a:lnSpc>
                <a:spcPct val="90000"/>
              </a:lnSpc>
              <a:defRPr/>
            </a:pPr>
            <a:r>
              <a:rPr lang="en-US" altLang="zh-CN" sz="1800" dirty="0"/>
              <a:t>I</a:t>
            </a:r>
            <a:r>
              <a:rPr lang="zh-CN" altLang="en-US" sz="1800" dirty="0"/>
              <a:t>（包含）：表示</a:t>
            </a:r>
            <a:r>
              <a:rPr lang="en-US" altLang="zh-CN" sz="1800" dirty="0"/>
              <a:t>a</a:t>
            </a:r>
            <a:r>
              <a:rPr lang="zh-CN" altLang="en-US" sz="1800" dirty="0"/>
              <a:t>、</a:t>
            </a:r>
            <a:r>
              <a:rPr lang="en-US" altLang="zh-CN" sz="1800" dirty="0"/>
              <a:t>b</a:t>
            </a:r>
            <a:r>
              <a:rPr lang="zh-CN" altLang="en-US" sz="1800" dirty="0"/>
              <a:t>、</a:t>
            </a:r>
            <a:r>
              <a:rPr lang="en-US" altLang="zh-CN" sz="1800" dirty="0"/>
              <a:t>c</a:t>
            </a:r>
            <a:r>
              <a:rPr lang="zh-CN" altLang="en-US" sz="1800" dirty="0"/>
              <a:t>这</a:t>
            </a:r>
            <a:r>
              <a:rPr lang="en-US" altLang="zh-CN" sz="1800" dirty="0"/>
              <a:t>3</a:t>
            </a:r>
            <a:r>
              <a:rPr lang="zh-CN" altLang="en-US" sz="1800" dirty="0"/>
              <a:t>个原因中至少有一个必须成立。</a:t>
            </a:r>
          </a:p>
          <a:p>
            <a:pPr>
              <a:lnSpc>
                <a:spcPct val="90000"/>
              </a:lnSpc>
              <a:defRPr/>
            </a:pPr>
            <a:r>
              <a:rPr lang="en-US" altLang="zh-CN" sz="1800" dirty="0"/>
              <a:t>O</a:t>
            </a:r>
            <a:r>
              <a:rPr lang="zh-CN" altLang="en-US" sz="1800" dirty="0"/>
              <a:t>（惟一）：表示</a:t>
            </a:r>
            <a:r>
              <a:rPr lang="en-US" altLang="zh-CN" sz="1800" dirty="0"/>
              <a:t>a</a:t>
            </a:r>
            <a:r>
              <a:rPr lang="zh-CN" altLang="en-US" sz="1800" dirty="0"/>
              <a:t>和</a:t>
            </a:r>
            <a:r>
              <a:rPr lang="en-US" altLang="zh-CN" sz="1800" dirty="0"/>
              <a:t>b</a:t>
            </a:r>
            <a:r>
              <a:rPr lang="zh-CN" altLang="en-US" sz="1800" dirty="0"/>
              <a:t>当中必须有一个，且仅有一个成立。</a:t>
            </a:r>
          </a:p>
          <a:p>
            <a:pPr>
              <a:lnSpc>
                <a:spcPct val="90000"/>
              </a:lnSpc>
              <a:defRPr/>
            </a:pPr>
            <a:r>
              <a:rPr lang="en-US" altLang="zh-CN" sz="1800" dirty="0"/>
              <a:t>R</a:t>
            </a:r>
            <a:r>
              <a:rPr lang="zh-CN" altLang="en-US" sz="1800" dirty="0"/>
              <a:t>（要求）：表示当</a:t>
            </a:r>
            <a:r>
              <a:rPr lang="en-US" altLang="zh-CN" sz="1800" dirty="0"/>
              <a:t>a</a:t>
            </a:r>
            <a:r>
              <a:rPr lang="zh-CN" altLang="en-US" sz="1800" dirty="0"/>
              <a:t>出现时，</a:t>
            </a:r>
            <a:r>
              <a:rPr lang="en-US" altLang="zh-CN" sz="1800" dirty="0"/>
              <a:t>b</a:t>
            </a:r>
            <a:r>
              <a:rPr lang="zh-CN" altLang="en-US" sz="1800" dirty="0"/>
              <a:t>必须也出现。</a:t>
            </a:r>
            <a:r>
              <a:rPr lang="en-US" altLang="zh-CN" sz="1800" dirty="0"/>
              <a:t>a</a:t>
            </a:r>
            <a:r>
              <a:rPr lang="zh-CN" altLang="en-US" sz="1800" dirty="0"/>
              <a:t>出现时不可能</a:t>
            </a:r>
            <a:r>
              <a:rPr lang="en-US" altLang="zh-CN" sz="1800" dirty="0"/>
              <a:t>b</a:t>
            </a:r>
            <a:r>
              <a:rPr lang="zh-CN" altLang="en-US" sz="1800" dirty="0"/>
              <a:t>不出现。</a:t>
            </a:r>
          </a:p>
          <a:p>
            <a:pPr>
              <a:lnSpc>
                <a:spcPct val="90000"/>
              </a:lnSpc>
              <a:defRPr/>
            </a:pPr>
            <a:r>
              <a:rPr lang="en-US" altLang="zh-CN" sz="1800" dirty="0"/>
              <a:t>M</a:t>
            </a:r>
            <a:r>
              <a:rPr lang="zh-CN" altLang="en-US" sz="1800" dirty="0"/>
              <a:t>（屏蔽）：表示当</a:t>
            </a:r>
            <a:r>
              <a:rPr lang="en-US" altLang="zh-CN" sz="1800" dirty="0"/>
              <a:t>a</a:t>
            </a:r>
            <a:r>
              <a:rPr lang="zh-CN" altLang="en-US" sz="1800" dirty="0"/>
              <a:t>是</a:t>
            </a:r>
            <a:r>
              <a:rPr lang="en-US" altLang="zh-CN" sz="1800" dirty="0"/>
              <a:t>1</a:t>
            </a:r>
            <a:r>
              <a:rPr lang="zh-CN" altLang="en-US" sz="1800" dirty="0"/>
              <a:t>时，</a:t>
            </a:r>
            <a:r>
              <a:rPr lang="en-US" altLang="zh-CN" sz="1800" dirty="0"/>
              <a:t>b</a:t>
            </a:r>
            <a:r>
              <a:rPr lang="zh-CN" altLang="en-US" sz="1800" dirty="0"/>
              <a:t>必须是</a:t>
            </a:r>
            <a:r>
              <a:rPr lang="en-US" altLang="zh-CN" sz="1800" dirty="0"/>
              <a:t>0</a:t>
            </a:r>
            <a:r>
              <a:rPr lang="zh-CN" altLang="en-US" sz="1800" dirty="0"/>
              <a:t>。而当</a:t>
            </a:r>
            <a:r>
              <a:rPr lang="en-US" altLang="zh-CN" sz="1800" dirty="0"/>
              <a:t>a</a:t>
            </a:r>
            <a:r>
              <a:rPr lang="zh-CN" altLang="en-US" sz="1800" dirty="0"/>
              <a:t>为</a:t>
            </a:r>
            <a:r>
              <a:rPr lang="en-US" altLang="zh-CN" sz="1800" dirty="0"/>
              <a:t>0</a:t>
            </a:r>
            <a:r>
              <a:rPr lang="zh-CN" altLang="en-US" sz="1800" dirty="0"/>
              <a:t>时，</a:t>
            </a:r>
            <a:r>
              <a:rPr lang="en-US" altLang="zh-CN" sz="1800" dirty="0"/>
              <a:t>b</a:t>
            </a:r>
            <a:r>
              <a:rPr lang="zh-CN" altLang="en-US" sz="1800" dirty="0"/>
              <a:t>的值不定。</a:t>
            </a:r>
          </a:p>
        </p:txBody>
      </p:sp>
      <p:pic>
        <p:nvPicPr>
          <p:cNvPr id="119813" name="对象 6"/>
          <p:cNvPicPr>
            <a:picLocks noChangeArrowheads="1"/>
          </p:cNvPicPr>
          <p:nvPr/>
        </p:nvPicPr>
        <p:blipFill>
          <a:blip r:embed="rId2">
            <a:extLst>
              <a:ext uri="{28A0092B-C50C-407E-A947-70E740481C1C}">
                <a14:useLocalDpi xmlns:a14="http://schemas.microsoft.com/office/drawing/2010/main" val="0"/>
              </a:ext>
            </a:extLst>
          </a:blip>
          <a:srcRect l="-1653" r="-1454" b="-2136"/>
          <a:stretch>
            <a:fillRect/>
          </a:stretch>
        </p:blipFill>
        <p:spPr bwMode="auto">
          <a:xfrm>
            <a:off x="539844" y="3141614"/>
            <a:ext cx="7777366" cy="295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8"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2686742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灯片编号占位符 5"/>
          <p:cNvSpPr>
            <a:spLocks noGrp="1"/>
          </p:cNvSpPr>
          <p:nvPr>
            <p:ph type="sldNum" sz="quarter" idx="12"/>
          </p:nvPr>
        </p:nvSpPr>
        <p:spPr>
          <a:noFill/>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3099" indent="-285807">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229" indent="-228646">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520" indent="-228646">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811" indent="-228646">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5103" indent="-228646"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2394" indent="-228646"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686" indent="-228646"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977" indent="-228646"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fld id="{98E082E2-BE37-4118-B61C-F48CBEFF6E4C}" type="slidenum">
              <a:rPr lang="en-US" altLang="zh-CN" sz="1200">
                <a:solidFill>
                  <a:srgbClr val="898989"/>
                </a:solidFill>
                <a:latin typeface="Arial" panose="020B0604020202020204" pitchFamily="34" charset="0"/>
              </a:rPr>
              <a:pPr>
                <a:spcBef>
                  <a:spcPct val="0"/>
                </a:spcBef>
                <a:buFont typeface="Arial" panose="020B0604020202020204" pitchFamily="34" charset="0"/>
                <a:buNone/>
              </a:pPr>
              <a:t>37</a:t>
            </a:fld>
            <a:endParaRPr lang="en-US" altLang="zh-CN" sz="1200">
              <a:solidFill>
                <a:srgbClr val="898989"/>
              </a:solidFill>
              <a:latin typeface="Arial" panose="020B0604020202020204" pitchFamily="34" charset="0"/>
            </a:endParaRPr>
          </a:p>
        </p:txBody>
      </p:sp>
      <p:sp>
        <p:nvSpPr>
          <p:cNvPr id="120835" name="Rectangle 2"/>
          <p:cNvSpPr>
            <a:spLocks noGrp="1" noChangeArrowheads="1"/>
          </p:cNvSpPr>
          <p:nvPr>
            <p:ph type="title"/>
          </p:nvPr>
        </p:nvSpPr>
        <p:spPr>
          <a:xfrm>
            <a:off x="793349" y="16322"/>
            <a:ext cx="7775337" cy="599629"/>
          </a:xfrm>
        </p:spPr>
        <p:txBody>
          <a:bodyPr/>
          <a:lstStyle/>
          <a:p>
            <a:r>
              <a:rPr lang="en-US" altLang="zh-CN" dirty="0" smtClean="0"/>
              <a:t>	</a:t>
            </a:r>
            <a:r>
              <a:rPr lang="zh-CN" altLang="en-US" dirty="0" smtClean="0"/>
              <a:t>因果图测试用例</a:t>
            </a:r>
          </a:p>
        </p:txBody>
      </p:sp>
      <p:graphicFrame>
        <p:nvGraphicFramePr>
          <p:cNvPr id="326697" name="Group 41"/>
          <p:cNvGraphicFramePr>
            <a:graphicFrameLocks noGrp="1"/>
          </p:cNvGraphicFramePr>
          <p:nvPr>
            <p:ph idx="1"/>
            <p:extLst>
              <p:ext uri="{D42A27DB-BD31-4B8C-83A1-F6EECF244321}">
                <p14:modId xmlns:p14="http://schemas.microsoft.com/office/powerpoint/2010/main" val="4128673280"/>
              </p:ext>
            </p:extLst>
          </p:nvPr>
        </p:nvGraphicFramePr>
        <p:xfrm>
          <a:off x="319670" y="948047"/>
          <a:ext cx="5487353" cy="3086636"/>
        </p:xfrm>
        <a:graphic>
          <a:graphicData uri="http://schemas.openxmlformats.org/drawingml/2006/table">
            <a:tbl>
              <a:tblPr/>
              <a:tblGrid>
                <a:gridCol w="2313098">
                  <a:extLst>
                    <a:ext uri="{9D8B030D-6E8A-4147-A177-3AD203B41FA5}">
                      <a16:colId xmlns:a16="http://schemas.microsoft.com/office/drawing/2014/main" val="20000"/>
                    </a:ext>
                  </a:extLst>
                </a:gridCol>
                <a:gridCol w="3174255">
                  <a:extLst>
                    <a:ext uri="{9D8B030D-6E8A-4147-A177-3AD203B41FA5}">
                      <a16:colId xmlns:a16="http://schemas.microsoft.com/office/drawing/2014/main" val="20001"/>
                    </a:ext>
                  </a:extLst>
                </a:gridCol>
              </a:tblGrid>
              <a:tr h="1344449">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原因</a:t>
                      </a:r>
                      <a:endParaRPr kumimoji="0" lang="zh-CN" altLang="en-US" sz="3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96" marB="3429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c1:</a:t>
                      </a:r>
                      <a:r>
                        <a:rPr kumimoji="0" lang="zh-CN" altLang="en-US"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投入</a:t>
                      </a:r>
                      <a:r>
                        <a:rPr kumimoji="0" lang="en-US" altLang="zh-CN"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元</a:t>
                      </a:r>
                      <a:r>
                        <a:rPr kumimoji="0" lang="en-US" altLang="zh-CN"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0" lang="zh-CN" altLang="en-US"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角硬币；</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c2:</a:t>
                      </a:r>
                      <a:r>
                        <a:rPr kumimoji="0" lang="zh-CN" altLang="en-US"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投入</a:t>
                      </a:r>
                      <a:r>
                        <a:rPr kumimoji="0" lang="en-US" altLang="zh-CN"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元硬币；</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c3:</a:t>
                      </a:r>
                      <a:r>
                        <a:rPr kumimoji="0" lang="zh-CN" altLang="en-US"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按</a:t>
                      </a:r>
                      <a:r>
                        <a:rPr kumimoji="0" lang="zh-CN" altLang="en-US"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可乐</a:t>
                      </a:r>
                      <a:r>
                        <a:rPr kumimoji="0" lang="zh-CN" altLang="en-US"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按钮；</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c4:</a:t>
                      </a:r>
                      <a:r>
                        <a:rPr kumimoji="0" lang="zh-CN" altLang="en-US"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按</a:t>
                      </a:r>
                      <a:r>
                        <a:rPr kumimoji="0" lang="zh-CN" altLang="en-US"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雪碧</a:t>
                      </a:r>
                      <a:r>
                        <a:rPr kumimoji="0" lang="zh-CN" altLang="en-US"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按钮；</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c5:</a:t>
                      </a:r>
                      <a:r>
                        <a:rPr kumimoji="0" lang="zh-CN" altLang="en-US"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按</a:t>
                      </a:r>
                      <a:r>
                        <a:rPr kumimoji="0" lang="zh-CN" altLang="en-US"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红茶</a:t>
                      </a:r>
                      <a:r>
                        <a:rPr kumimoji="0" lang="zh-CN" altLang="en-US"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按钮</a:t>
                      </a:r>
                      <a:endParaRPr kumimoji="0" lang="zh-CN" altLang="en-US" sz="3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96" marB="3429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4714">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中间状态</a:t>
                      </a:r>
                      <a:endParaRPr kumimoji="0" lang="zh-CN" altLang="en-US" sz="3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96" marB="3429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a:t>
                      </a:r>
                      <a:r>
                        <a:rPr kumimoji="0" lang="zh-CN" altLang="en-US"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：已投币</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a:t>
                      </a:r>
                      <a:r>
                        <a:rPr kumimoji="0" lang="zh-CN" altLang="en-US" sz="15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：已按钮</a:t>
                      </a:r>
                      <a:endParaRPr kumimoji="0" lang="zh-CN" altLang="en-US" sz="3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96" marB="3429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07473">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结果</a:t>
                      </a:r>
                      <a:endParaRPr kumimoji="0" lang="zh-CN" altLang="en-US" sz="3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96" marB="3429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a1:</a:t>
                      </a:r>
                      <a:r>
                        <a:rPr kumimoji="0" lang="zh-CN" altLang="en-US" sz="15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退还</a:t>
                      </a:r>
                      <a:r>
                        <a:rPr kumimoji="0" lang="en-US" altLang="zh-CN" sz="15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0" lang="zh-CN" altLang="en-US" sz="15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角硬币；</a:t>
                      </a:r>
                      <a:endPar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a2:</a:t>
                      </a:r>
                      <a:r>
                        <a:rPr kumimoji="0" lang="zh-CN" altLang="en-US" sz="15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送出</a:t>
                      </a:r>
                      <a:r>
                        <a:rPr kumimoji="0" lang="zh-CN" altLang="en-US" sz="15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5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可乐</a:t>
                      </a:r>
                      <a:r>
                        <a:rPr kumimoji="0" lang="zh-CN" altLang="en-US" sz="15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5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饮料；</a:t>
                      </a:r>
                      <a:endPar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a3:</a:t>
                      </a:r>
                      <a:r>
                        <a:rPr kumimoji="0" lang="zh-CN" altLang="en-US" sz="15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送出</a:t>
                      </a:r>
                      <a:r>
                        <a:rPr kumimoji="0" lang="zh-CN" altLang="en-US" sz="15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5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雪碧</a:t>
                      </a:r>
                      <a:r>
                        <a:rPr kumimoji="0" lang="zh-CN" altLang="en-US" sz="15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5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饮料；</a:t>
                      </a:r>
                      <a:endPar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a4:</a:t>
                      </a:r>
                      <a:r>
                        <a:rPr kumimoji="0" lang="zh-CN" altLang="en-US" sz="15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送出</a:t>
                      </a:r>
                      <a:r>
                        <a:rPr kumimoji="0" lang="zh-CN" altLang="en-US" sz="15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5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红茶</a:t>
                      </a:r>
                      <a:r>
                        <a:rPr kumimoji="0" lang="zh-CN" altLang="en-US" sz="15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5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饮料</a:t>
                      </a:r>
                      <a:endParaRPr kumimoji="0" lang="zh-CN" altLang="en-US" sz="3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96" marB="3429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8"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9"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0" name="Object 4"/>
          <p:cNvGraphicFramePr>
            <a:graphicFrameLocks noChangeAspect="1"/>
          </p:cNvGraphicFramePr>
          <p:nvPr>
            <p:extLst>
              <p:ext uri="{D42A27DB-BD31-4B8C-83A1-F6EECF244321}">
                <p14:modId xmlns:p14="http://schemas.microsoft.com/office/powerpoint/2010/main" val="293258955"/>
              </p:ext>
            </p:extLst>
          </p:nvPr>
        </p:nvGraphicFramePr>
        <p:xfrm>
          <a:off x="4932833" y="4179663"/>
          <a:ext cx="3755475" cy="2678337"/>
        </p:xfrm>
        <a:graphic>
          <a:graphicData uri="http://schemas.openxmlformats.org/presentationml/2006/ole">
            <mc:AlternateContent xmlns:mc="http://schemas.openxmlformats.org/markup-compatibility/2006">
              <mc:Choice xmlns:v="urn:schemas-microsoft-com:vml" Requires="v">
                <p:oleObj spid="_x0000_s1032" name="Visio" r:id="rId3" imgW="4661163" imgH="3318968" progId="Visio.Drawing.11">
                  <p:embed/>
                </p:oleObj>
              </mc:Choice>
              <mc:Fallback>
                <p:oleObj name="Visio" r:id="rId3" imgW="4661163" imgH="3318968" progId="Visio.Drawing.11">
                  <p:embed/>
                  <p:pic>
                    <p:nvPicPr>
                      <p:cNvPr id="12186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833" y="4179663"/>
                        <a:ext cx="3755475" cy="2678337"/>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57096553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0-#ppt_w/2"/>
                                          </p:val>
                                        </p:tav>
                                        <p:tav tm="100000">
                                          <p:val>
                                            <p:strVal val="#ppt_x"/>
                                          </p:val>
                                        </p:tav>
                                      </p:tavLst>
                                    </p:anim>
                                    <p:anim calcmode="lin" valueType="num">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灯片编号占位符 5"/>
          <p:cNvSpPr>
            <a:spLocks noGrp="1"/>
          </p:cNvSpPr>
          <p:nvPr>
            <p:ph type="sldNum" sz="quarter" idx="12"/>
          </p:nvPr>
        </p:nvSpPr>
        <p:spPr>
          <a:noFill/>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3099" indent="-285807">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229" indent="-228646">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520" indent="-228646">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811" indent="-228646">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5103" indent="-228646"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2394" indent="-228646"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686" indent="-228646"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977" indent="-228646"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fld id="{EFABAF3E-9C27-4C2C-AD18-C5BBE15EAF19}" type="slidenum">
              <a:rPr lang="en-US" altLang="zh-CN" sz="1200">
                <a:solidFill>
                  <a:srgbClr val="898989"/>
                </a:solidFill>
                <a:latin typeface="Arial" panose="020B0604020202020204" pitchFamily="34" charset="0"/>
              </a:rPr>
              <a:pPr>
                <a:spcBef>
                  <a:spcPct val="0"/>
                </a:spcBef>
                <a:buFont typeface="Arial" panose="020B0604020202020204" pitchFamily="34" charset="0"/>
                <a:buNone/>
              </a:pPr>
              <a:t>38</a:t>
            </a:fld>
            <a:endParaRPr lang="en-US" altLang="zh-CN" sz="1200">
              <a:solidFill>
                <a:srgbClr val="898989"/>
              </a:solidFill>
              <a:latin typeface="Arial" panose="020B0604020202020204" pitchFamily="34" charset="0"/>
            </a:endParaRPr>
          </a:p>
        </p:txBody>
      </p:sp>
      <p:sp>
        <p:nvSpPr>
          <p:cNvPr id="122883" name="Rectangle 2"/>
          <p:cNvSpPr>
            <a:spLocks noGrp="1" noChangeArrowheads="1"/>
          </p:cNvSpPr>
          <p:nvPr>
            <p:ph type="title"/>
          </p:nvPr>
        </p:nvSpPr>
        <p:spPr>
          <a:xfrm>
            <a:off x="5796931" y="1610876"/>
            <a:ext cx="2952328" cy="720080"/>
          </a:xfrm>
        </p:spPr>
        <p:txBody>
          <a:bodyPr/>
          <a:lstStyle/>
          <a:p>
            <a:r>
              <a:rPr lang="zh-CN" altLang="en-US" dirty="0"/>
              <a:t>生成</a:t>
            </a:r>
            <a:r>
              <a:rPr lang="zh-CN" altLang="en-US" dirty="0" smtClean="0"/>
              <a:t>决策表 </a:t>
            </a:r>
          </a:p>
        </p:txBody>
      </p:sp>
      <p:graphicFrame>
        <p:nvGraphicFramePr>
          <p:cNvPr id="331795" name="Group 1043"/>
          <p:cNvGraphicFramePr>
            <a:graphicFrameLocks noGrp="1"/>
          </p:cNvGraphicFramePr>
          <p:nvPr>
            <p:ph idx="1"/>
            <p:extLst>
              <p:ext uri="{D42A27DB-BD31-4B8C-83A1-F6EECF244321}">
                <p14:modId xmlns:p14="http://schemas.microsoft.com/office/powerpoint/2010/main" val="2024265361"/>
              </p:ext>
            </p:extLst>
          </p:nvPr>
        </p:nvGraphicFramePr>
        <p:xfrm>
          <a:off x="68827" y="660636"/>
          <a:ext cx="5487354" cy="3307466"/>
        </p:xfrm>
        <a:graphic>
          <a:graphicData uri="http://schemas.openxmlformats.org/drawingml/2006/table">
            <a:tbl>
              <a:tblPr/>
              <a:tblGrid>
                <a:gridCol w="456187">
                  <a:extLst>
                    <a:ext uri="{9D8B030D-6E8A-4147-A177-3AD203B41FA5}">
                      <a16:colId xmlns:a16="http://schemas.microsoft.com/office/drawing/2014/main" val="20000"/>
                    </a:ext>
                  </a:extLst>
                </a:gridCol>
                <a:gridCol w="1431691">
                  <a:extLst>
                    <a:ext uri="{9D8B030D-6E8A-4147-A177-3AD203B41FA5}">
                      <a16:colId xmlns:a16="http://schemas.microsoft.com/office/drawing/2014/main" val="20001"/>
                    </a:ext>
                  </a:extLst>
                </a:gridCol>
                <a:gridCol w="327550">
                  <a:extLst>
                    <a:ext uri="{9D8B030D-6E8A-4147-A177-3AD203B41FA5}">
                      <a16:colId xmlns:a16="http://schemas.microsoft.com/office/drawing/2014/main" val="20002"/>
                    </a:ext>
                  </a:extLst>
                </a:gridCol>
                <a:gridCol w="328741">
                  <a:extLst>
                    <a:ext uri="{9D8B030D-6E8A-4147-A177-3AD203B41FA5}">
                      <a16:colId xmlns:a16="http://schemas.microsoft.com/office/drawing/2014/main" val="20003"/>
                    </a:ext>
                  </a:extLst>
                </a:gridCol>
                <a:gridCol w="327550">
                  <a:extLst>
                    <a:ext uri="{9D8B030D-6E8A-4147-A177-3AD203B41FA5}">
                      <a16:colId xmlns:a16="http://schemas.microsoft.com/office/drawing/2014/main" val="20004"/>
                    </a:ext>
                  </a:extLst>
                </a:gridCol>
                <a:gridCol w="328741">
                  <a:extLst>
                    <a:ext uri="{9D8B030D-6E8A-4147-A177-3AD203B41FA5}">
                      <a16:colId xmlns:a16="http://schemas.microsoft.com/office/drawing/2014/main" val="20005"/>
                    </a:ext>
                  </a:extLst>
                </a:gridCol>
                <a:gridCol w="326359">
                  <a:extLst>
                    <a:ext uri="{9D8B030D-6E8A-4147-A177-3AD203B41FA5}">
                      <a16:colId xmlns:a16="http://schemas.microsoft.com/office/drawing/2014/main" val="20006"/>
                    </a:ext>
                  </a:extLst>
                </a:gridCol>
                <a:gridCol w="327550">
                  <a:extLst>
                    <a:ext uri="{9D8B030D-6E8A-4147-A177-3AD203B41FA5}">
                      <a16:colId xmlns:a16="http://schemas.microsoft.com/office/drawing/2014/main" val="20007"/>
                    </a:ext>
                  </a:extLst>
                </a:gridCol>
                <a:gridCol w="326359">
                  <a:extLst>
                    <a:ext uri="{9D8B030D-6E8A-4147-A177-3AD203B41FA5}">
                      <a16:colId xmlns:a16="http://schemas.microsoft.com/office/drawing/2014/main" val="20008"/>
                    </a:ext>
                  </a:extLst>
                </a:gridCol>
                <a:gridCol w="327550">
                  <a:extLst>
                    <a:ext uri="{9D8B030D-6E8A-4147-A177-3AD203B41FA5}">
                      <a16:colId xmlns:a16="http://schemas.microsoft.com/office/drawing/2014/main" val="20009"/>
                    </a:ext>
                  </a:extLst>
                </a:gridCol>
                <a:gridCol w="326359">
                  <a:extLst>
                    <a:ext uri="{9D8B030D-6E8A-4147-A177-3AD203B41FA5}">
                      <a16:colId xmlns:a16="http://schemas.microsoft.com/office/drawing/2014/main" val="20010"/>
                    </a:ext>
                  </a:extLst>
                </a:gridCol>
                <a:gridCol w="327550">
                  <a:extLst>
                    <a:ext uri="{9D8B030D-6E8A-4147-A177-3AD203B41FA5}">
                      <a16:colId xmlns:a16="http://schemas.microsoft.com/office/drawing/2014/main" val="20011"/>
                    </a:ext>
                  </a:extLst>
                </a:gridCol>
                <a:gridCol w="325167">
                  <a:extLst>
                    <a:ext uri="{9D8B030D-6E8A-4147-A177-3AD203B41FA5}">
                      <a16:colId xmlns:a16="http://schemas.microsoft.com/office/drawing/2014/main" val="20012"/>
                    </a:ext>
                  </a:extLst>
                </a:gridCol>
              </a:tblGrid>
              <a:tr h="541098">
                <a:tc>
                  <a:txBody>
                    <a:bodyPr/>
                    <a:lstStyle>
                      <a:lvl1pPr>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endParaRPr kumimoji="0" lang="zh-CN" altLang="zh-CN" sz="3100" b="1" i="0" u="none" strike="noStrike" cap="none" normalizeH="0" baseline="0" dirty="0" smtClean="0">
                        <a:ln>
                          <a:noFill/>
                        </a:ln>
                        <a:solidFill>
                          <a:schemeClr val="tx1"/>
                        </a:solidFill>
                        <a:effectLst/>
                        <a:latin typeface="Verdana" panose="020B0604030504040204" pitchFamily="34" charset="0"/>
                        <a:ea typeface="黑体" panose="02010609060101010101" pitchFamily="49" charset="-122"/>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endParaRPr kumimoji="0" lang="zh-CN" altLang="zh-CN" sz="3100" b="1" i="0" u="none" strike="noStrike" cap="none" normalizeH="0" baseline="0" smtClean="0">
                        <a:ln>
                          <a:noFill/>
                        </a:ln>
                        <a:solidFill>
                          <a:schemeClr val="tx1"/>
                        </a:solidFill>
                        <a:effectLst/>
                        <a:latin typeface="Verdana" panose="020B0604030504040204" pitchFamily="34" charset="0"/>
                        <a:ea typeface="黑体" panose="02010609060101010101" pitchFamily="49" charset="-122"/>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1488">
                <a:tc rowSpan="5">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输</a:t>
                      </a: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入</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投入</a:t>
                      </a: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元</a:t>
                      </a: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角硬币</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1488">
                <a:tc vMerge="1">
                  <a:txBody>
                    <a:bodyPr/>
                    <a:lstStyle/>
                    <a:p>
                      <a:endParaRPr lang="zh-CN" altLang="en-US"/>
                    </a:p>
                  </a:txBody>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投入</a:t>
                      </a:r>
                      <a:r>
                        <a:rPr kumimoji="0" lang="en-US" altLang="zh-CN" sz="12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2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元硬币</a:t>
                      </a:r>
                      <a:endParaRPr kumimoji="0" lang="zh-CN" altLang="en-US"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1488">
                <a:tc vMerge="1">
                  <a:txBody>
                    <a:bodyPr/>
                    <a:lstStyle/>
                    <a:p>
                      <a:endParaRPr lang="zh-CN" altLang="en-US"/>
                    </a:p>
                  </a:txBody>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按“可乐”按钮</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1488">
                <a:tc vMerge="1">
                  <a:txBody>
                    <a:bodyPr/>
                    <a:lstStyle/>
                    <a:p>
                      <a:endParaRPr lang="zh-CN" altLang="en-US"/>
                    </a:p>
                  </a:txBody>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按“雪碧”按钮</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1488">
                <a:tc vMerge="1">
                  <a:txBody>
                    <a:bodyPr/>
                    <a:lstStyle/>
                    <a:p>
                      <a:endParaRPr lang="zh-CN" altLang="en-US"/>
                    </a:p>
                  </a:txBody>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按“红茶”按钮</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1488">
                <a:tc rowSpan="2">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中间</a:t>
                      </a: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结点</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已投币</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1488">
                <a:tc vMerge="1">
                  <a:txBody>
                    <a:bodyPr/>
                    <a:lstStyle/>
                    <a:p>
                      <a:endParaRPr lang="zh-CN" altLang="en-US"/>
                    </a:p>
                  </a:txBody>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已按钮</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1488">
                <a:tc rowSpan="4">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输</a:t>
                      </a:r>
                      <a:endPar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出</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退还</a:t>
                      </a: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角硬币</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1488">
                <a:tc vMerge="1">
                  <a:txBody>
                    <a:bodyPr/>
                    <a:lstStyle/>
                    <a:p>
                      <a:endParaRPr lang="zh-CN" altLang="en-US"/>
                    </a:p>
                  </a:txBody>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送出“可乐”饮料</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51488">
                <a:tc vMerge="1">
                  <a:txBody>
                    <a:bodyPr/>
                    <a:lstStyle/>
                    <a:p>
                      <a:endParaRPr lang="zh-CN" altLang="en-US"/>
                    </a:p>
                  </a:txBody>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送出“雪碧”饮料</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51488">
                <a:tc vMerge="1">
                  <a:txBody>
                    <a:bodyPr/>
                    <a:lstStyle/>
                    <a:p>
                      <a:endParaRPr lang="zh-CN" altLang="en-US"/>
                    </a:p>
                  </a:txBody>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送出“红茶”饮料</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07" marR="68607"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5" name="Rectangle 2"/>
          <p:cNvSpPr txBox="1">
            <a:spLocks noChangeArrowheads="1"/>
          </p:cNvSpPr>
          <p:nvPr/>
        </p:nvSpPr>
        <p:spPr bwMode="auto">
          <a:xfrm>
            <a:off x="793349" y="16322"/>
            <a:ext cx="7775337" cy="599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en-US" altLang="zh-CN" dirty="0" smtClean="0"/>
              <a:t>	</a:t>
            </a:r>
            <a:r>
              <a:rPr lang="zh-CN" altLang="en-US" dirty="0" smtClean="0"/>
              <a:t>因果图测试用例</a:t>
            </a:r>
          </a:p>
        </p:txBody>
      </p:sp>
      <p:sp>
        <p:nvSpPr>
          <p:cNvPr id="6"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7"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 name="Group 136"/>
          <p:cNvGraphicFramePr>
            <a:graphicFrameLocks/>
          </p:cNvGraphicFramePr>
          <p:nvPr>
            <p:extLst>
              <p:ext uri="{D42A27DB-BD31-4B8C-83A1-F6EECF244321}">
                <p14:modId xmlns:p14="http://schemas.microsoft.com/office/powerpoint/2010/main" val="3448470846"/>
              </p:ext>
            </p:extLst>
          </p:nvPr>
        </p:nvGraphicFramePr>
        <p:xfrm>
          <a:off x="2340546" y="4221088"/>
          <a:ext cx="6619618" cy="2633201"/>
        </p:xfrm>
        <a:graphic>
          <a:graphicData uri="http://schemas.openxmlformats.org/drawingml/2006/table">
            <a:tbl>
              <a:tblPr/>
              <a:tblGrid>
                <a:gridCol w="1199779">
                  <a:extLst>
                    <a:ext uri="{9D8B030D-6E8A-4147-A177-3AD203B41FA5}">
                      <a16:colId xmlns:a16="http://schemas.microsoft.com/office/drawing/2014/main" val="20000"/>
                    </a:ext>
                  </a:extLst>
                </a:gridCol>
                <a:gridCol w="2217077">
                  <a:extLst>
                    <a:ext uri="{9D8B030D-6E8A-4147-A177-3AD203B41FA5}">
                      <a16:colId xmlns:a16="http://schemas.microsoft.com/office/drawing/2014/main" val="20001"/>
                    </a:ext>
                  </a:extLst>
                </a:gridCol>
                <a:gridCol w="3202762">
                  <a:extLst>
                    <a:ext uri="{9D8B030D-6E8A-4147-A177-3AD203B41FA5}">
                      <a16:colId xmlns:a16="http://schemas.microsoft.com/office/drawing/2014/main" val="20002"/>
                    </a:ext>
                  </a:extLst>
                </a:gridCol>
              </a:tblGrid>
              <a:tr h="357011">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用例编号</a:t>
                      </a:r>
                      <a:endParaRPr kumimoji="0" lang="zh-CN" altLang="en-US" sz="27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612" marR="68612" marT="34300" marB="343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测试用例 </a:t>
                      </a:r>
                      <a:endParaRPr kumimoji="0" lang="zh-CN" altLang="en-US" sz="27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612" marR="68612" marT="34300" marB="343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预期输出 </a:t>
                      </a:r>
                      <a:endParaRPr kumimoji="0" lang="zh-CN" altLang="en-US" sz="27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612" marR="68612" marT="34300" marB="343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r h="401397">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12" marR="68612" marT="34300" marB="34300" horzOverflow="overflow">
                    <a:lnL w="12700" cap="flat" cmpd="sng" algn="ctr">
                      <a:solidFill>
                        <a:srgbClr val="000000"/>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投入</a:t>
                      </a: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元</a:t>
                      </a: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角，按</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可乐</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12" marR="68612" marT="34300" marB="34300" horzOverflow="overflow">
                    <a:lnL w="12700" cap="flat" cmpd="sng" algn="ctr">
                      <a:solidFill>
                        <a:srgbClr val="4BACC6"/>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送出</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可乐</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饮料 </a:t>
                      </a:r>
                      <a:endParaRPr kumimoji="0" lang="zh-CN" altLang="en-US" sz="2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12" marR="68612" marT="34300" marB="343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1397">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12" marR="68612" marT="34300" marB="34300" horzOverflow="overflow">
                    <a:lnL w="12700" cap="flat" cmpd="sng" algn="ctr">
                      <a:solidFill>
                        <a:srgbClr val="000000"/>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投入</a:t>
                      </a: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元</a:t>
                      </a: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角，按</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雪碧</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12" marR="68612" marT="34300" marB="34300" horzOverflow="overflow">
                    <a:lnL w="12700" cap="flat" cmpd="sng" algn="ctr">
                      <a:solidFill>
                        <a:srgbClr val="4BACC6"/>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送出</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雪碧</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饮料 </a:t>
                      </a:r>
                      <a:endParaRPr kumimoji="0" lang="zh-CN" altLang="en-US" sz="2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12" marR="68612" marT="34300" marB="343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1397">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12" marR="68612" marT="34300" marB="34300" horzOverflow="overflow">
                    <a:lnL w="12700" cap="flat" cmpd="sng" algn="ctr">
                      <a:solidFill>
                        <a:srgbClr val="000000"/>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投入</a:t>
                      </a: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元</a:t>
                      </a: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角，按</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红茶</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12" marR="68612" marT="34300" marB="34300" horzOverflow="overflow">
                    <a:lnL w="12700" cap="flat" cmpd="sng" algn="ctr">
                      <a:solidFill>
                        <a:srgbClr val="4BACC6"/>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送出</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红茶</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饮料 </a:t>
                      </a:r>
                      <a:endParaRPr kumimoji="0" lang="zh-CN" altLang="en-US" sz="2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12" marR="68612" marT="34300" marB="343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7011">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12" marR="68612" marT="34300" marB="34300" horzOverflow="overflow">
                    <a:lnL w="12700" cap="flat" cmpd="sng" algn="ctr">
                      <a:solidFill>
                        <a:srgbClr val="000000"/>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投入</a:t>
                      </a: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元，按</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可乐</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endParaRPr kumimoji="0" lang="zh-CN" altLang="en-US" sz="2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12" marR="68612" marT="34300" marB="34300" horzOverflow="overflow">
                    <a:lnL w="12700" cap="flat" cmpd="sng" algn="ctr">
                      <a:solidFill>
                        <a:srgbClr val="4BACC6"/>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找</a:t>
                      </a: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角，送出</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可乐</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12" marR="68612" marT="34300" marB="343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7977">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12" marR="68612" marT="34300" marB="34300" horzOverflow="overflow">
                    <a:lnL w="12700" cap="flat" cmpd="sng" algn="ctr">
                      <a:solidFill>
                        <a:srgbClr val="000000"/>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投入</a:t>
                      </a: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元，按</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雪碧</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endParaRPr kumimoji="0" lang="zh-CN" altLang="en-US" sz="2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12" marR="68612" marT="34300" marB="34300" horzOverflow="overflow">
                    <a:lnL w="12700" cap="flat" cmpd="sng" algn="ctr">
                      <a:solidFill>
                        <a:srgbClr val="4BACC6"/>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找</a:t>
                      </a: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角，送出</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雪碧</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12" marR="68612" marT="34300" marB="343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7011">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12" marR="68612" marT="34300" marB="34300" horzOverflow="overflow">
                    <a:lnL w="12700" cap="flat" cmpd="sng" algn="ctr">
                      <a:solidFill>
                        <a:srgbClr val="000000"/>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投入</a:t>
                      </a: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元，按</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红茶</a:t>
                      </a:r>
                      <a:r>
                        <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endParaRPr kumimoji="0" lang="zh-CN" altLang="en-US" sz="2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12" marR="68612" marT="34300" marB="34300" horzOverflow="overflow">
                    <a:lnL w="12700" cap="flat" cmpd="sng" algn="ctr">
                      <a:solidFill>
                        <a:srgbClr val="4BACC6"/>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500" b="1">
                          <a:solidFill>
                            <a:schemeClr val="tx1"/>
                          </a:solidFill>
                          <a:latin typeface="Verdana" panose="020B0604030504040204" pitchFamily="34" charset="0"/>
                          <a:ea typeface="黑体" panose="02010609060101010101" pitchFamily="49" charset="-122"/>
                        </a:defRPr>
                      </a:lvl1pPr>
                      <a:lvl2pPr marL="742950" indent="-285750">
                        <a:spcBef>
                          <a:spcPct val="20000"/>
                        </a:spcBef>
                        <a:buClr>
                          <a:srgbClr val="001B1A"/>
                        </a:buClr>
                        <a:buSzPct val="70000"/>
                        <a:buFont typeface="Wingdings" panose="05000000000000000000" pitchFamily="2" charset="2"/>
                        <a:defRPr sz="2100">
                          <a:solidFill>
                            <a:schemeClr val="tx2"/>
                          </a:solidFill>
                          <a:latin typeface="Verdana" panose="020B0604030504040204" pitchFamily="34" charset="0"/>
                          <a:ea typeface="楷体_GB2312"/>
                          <a:cs typeface="楷体_GB2312"/>
                        </a:defRPr>
                      </a:lvl2pPr>
                      <a:lvl3pPr marL="1143000" indent="-228600">
                        <a:spcBef>
                          <a:spcPct val="20000"/>
                        </a:spcBef>
                        <a:buClr>
                          <a:schemeClr val="tx2"/>
                        </a:buClr>
                        <a:buSzPct val="65000"/>
                        <a:buFont typeface="Wingdings" panose="05000000000000000000" pitchFamily="2" charset="2"/>
                        <a:defRPr sz="2000" b="1">
                          <a:solidFill>
                            <a:schemeClr val="bg2"/>
                          </a:solidFill>
                          <a:latin typeface="Verdana" panose="020B0604030504040204" pitchFamily="34" charset="0"/>
                          <a:ea typeface="宋体" panose="02010600030101010101" pitchFamily="2" charset="-122"/>
                          <a:cs typeface="楷体_GB231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5pPr>
                      <a:lvl6pPr marL="25146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6pPr>
                      <a:lvl7pPr marL="29718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7pPr>
                      <a:lvl8pPr marL="34290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8pPr>
                      <a:lvl9pPr marL="3886200" indent="-228600"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ea typeface="宋体" panose="02010600030101010101" pitchFamily="2" charset="-122"/>
                          <a:cs typeface="楷体_GB231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找</a:t>
                      </a: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角，送出</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红茶</a:t>
                      </a:r>
                      <a:r>
                        <a:rPr kumimoji="0"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7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L="68612" marR="68612" marT="34300" marB="343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9" name="Rectangle 2"/>
          <p:cNvSpPr txBox="1">
            <a:spLocks noChangeArrowheads="1"/>
          </p:cNvSpPr>
          <p:nvPr/>
        </p:nvSpPr>
        <p:spPr bwMode="auto">
          <a:xfrm>
            <a:off x="188119" y="4782735"/>
            <a:ext cx="2152427"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生成测试用例 </a:t>
            </a:r>
          </a:p>
        </p:txBody>
      </p:sp>
    </p:spTree>
    <p:extLst>
      <p:ext uri="{BB962C8B-B14F-4D97-AF65-F5344CB8AC3E}">
        <p14:creationId xmlns:p14="http://schemas.microsoft.com/office/powerpoint/2010/main" val="53028825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5"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2"/>
          <p:cNvSpPr txBox="1">
            <a:spLocks noChangeArrowheads="1"/>
          </p:cNvSpPr>
          <p:nvPr/>
        </p:nvSpPr>
        <p:spPr bwMode="auto">
          <a:xfrm>
            <a:off x="793349" y="16322"/>
            <a:ext cx="7775337" cy="599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en-US" altLang="zh-CN" dirty="0" smtClean="0"/>
              <a:t>	</a:t>
            </a:r>
            <a:r>
              <a:rPr lang="zh-CN" altLang="en-US" dirty="0" smtClean="0"/>
              <a:t>因果图</a:t>
            </a:r>
            <a:r>
              <a:rPr lang="zh-CN" altLang="en-US" dirty="0" smtClean="0"/>
              <a:t>测试用例</a:t>
            </a:r>
            <a:r>
              <a:rPr lang="zh-CN" altLang="en-US" dirty="0" smtClean="0"/>
              <a:t>课堂练习</a:t>
            </a:r>
            <a:endParaRPr lang="zh-CN" altLang="en-US" dirty="0" smtClean="0"/>
          </a:p>
        </p:txBody>
      </p:sp>
      <p:sp>
        <p:nvSpPr>
          <p:cNvPr id="7" name="文本框 6"/>
          <p:cNvSpPr txBox="1"/>
          <p:nvPr/>
        </p:nvSpPr>
        <p:spPr>
          <a:xfrm>
            <a:off x="468338" y="1215580"/>
            <a:ext cx="8280920" cy="295465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solidFill>
                  <a:schemeClr val="bg1"/>
                </a:solidFill>
              </a:rPr>
              <a:t>在一个企业管理系统中，其中一个模块的功能为计算员工的年终风险金。具体的描述如下：</a:t>
            </a:r>
            <a:endParaRPr lang="en-US" altLang="zh-CN" dirty="0" smtClean="0">
              <a:solidFill>
                <a:schemeClr val="bg1"/>
              </a:solidFill>
            </a:endParaRPr>
          </a:p>
          <a:p>
            <a:pPr marL="742950" lvl="1" indent="-285750">
              <a:buFont typeface="Arial" panose="020B0604020202020204" pitchFamily="34" charset="0"/>
              <a:buChar char="•"/>
            </a:pPr>
            <a:r>
              <a:rPr lang="zh-CN" altLang="en-US" dirty="0" smtClean="0">
                <a:solidFill>
                  <a:schemeClr val="bg1"/>
                </a:solidFill>
              </a:rPr>
              <a:t>该企业员工的类型为：</a:t>
            </a:r>
            <a:r>
              <a:rPr lang="zh-CN" altLang="en-US" sz="2400" dirty="0" smtClean="0"/>
              <a:t>年薪制员工</a:t>
            </a:r>
            <a:r>
              <a:rPr lang="zh-CN" altLang="en-US" dirty="0" smtClean="0">
                <a:solidFill>
                  <a:schemeClr val="bg1"/>
                </a:solidFill>
              </a:rPr>
              <a:t>及</a:t>
            </a:r>
            <a:r>
              <a:rPr lang="zh-CN" altLang="en-US" sz="2400" dirty="0" smtClean="0"/>
              <a:t>非年薪制员工</a:t>
            </a:r>
            <a:endParaRPr lang="en-US" altLang="zh-CN" sz="2400" dirty="0" smtClean="0"/>
          </a:p>
          <a:p>
            <a:pPr marL="742950" lvl="1" indent="-285750">
              <a:buFont typeface="Arial" panose="020B0604020202020204" pitchFamily="34" charset="0"/>
              <a:buChar char="•"/>
            </a:pPr>
            <a:r>
              <a:rPr lang="zh-CN" altLang="en-US" dirty="0" smtClean="0">
                <a:solidFill>
                  <a:schemeClr val="bg1"/>
                </a:solidFill>
              </a:rPr>
              <a:t>对于年薪制员工：</a:t>
            </a:r>
            <a:endParaRPr lang="en-US" altLang="zh-CN" dirty="0" smtClean="0">
              <a:solidFill>
                <a:schemeClr val="bg1"/>
              </a:solidFill>
            </a:endParaRPr>
          </a:p>
          <a:p>
            <a:pPr marL="1200150" lvl="2" indent="-285750">
              <a:buFont typeface="Arial" panose="020B0604020202020204" pitchFamily="34" charset="0"/>
              <a:buChar char="•"/>
            </a:pPr>
            <a:r>
              <a:rPr lang="zh-CN" altLang="en-US" dirty="0" smtClean="0">
                <a:solidFill>
                  <a:schemeClr val="bg1"/>
                </a:solidFill>
              </a:rPr>
              <a:t>如有严重过失，则扣除风险金的</a:t>
            </a:r>
            <a:r>
              <a:rPr lang="en-US" altLang="zh-CN" dirty="0" smtClean="0">
                <a:solidFill>
                  <a:schemeClr val="bg1"/>
                </a:solidFill>
              </a:rPr>
              <a:t>4%</a:t>
            </a:r>
            <a:r>
              <a:rPr lang="zh-CN" altLang="en-US" dirty="0" smtClean="0">
                <a:solidFill>
                  <a:schemeClr val="bg1"/>
                </a:solidFill>
              </a:rPr>
              <a:t>；</a:t>
            </a:r>
            <a:endParaRPr lang="en-US" altLang="zh-CN" dirty="0" smtClean="0">
              <a:solidFill>
                <a:schemeClr val="bg1"/>
              </a:solidFill>
            </a:endParaRPr>
          </a:p>
          <a:p>
            <a:pPr marL="1200150" lvl="2" indent="-285750">
              <a:buFont typeface="Arial" panose="020B0604020202020204" pitchFamily="34" charset="0"/>
              <a:buChar char="•"/>
            </a:pPr>
            <a:r>
              <a:rPr lang="zh-CN" altLang="en-US" dirty="0" smtClean="0">
                <a:solidFill>
                  <a:schemeClr val="bg1"/>
                </a:solidFill>
              </a:rPr>
              <a:t>对于一般过失，扣年终风险金的</a:t>
            </a:r>
            <a:r>
              <a:rPr lang="en-US" altLang="zh-CN" dirty="0" smtClean="0">
                <a:solidFill>
                  <a:schemeClr val="bg1"/>
                </a:solidFill>
              </a:rPr>
              <a:t>2%</a:t>
            </a:r>
          </a:p>
          <a:p>
            <a:pPr marL="742950" lvl="1" indent="-285750">
              <a:buFont typeface="Arial" panose="020B0604020202020204" pitchFamily="34" charset="0"/>
              <a:buChar char="•"/>
            </a:pPr>
            <a:r>
              <a:rPr lang="zh-CN" altLang="en-US" dirty="0" smtClean="0">
                <a:solidFill>
                  <a:schemeClr val="bg1"/>
                </a:solidFill>
              </a:rPr>
              <a:t>对于非年薪制员工：</a:t>
            </a:r>
            <a:endParaRPr lang="en-US" altLang="zh-CN" dirty="0" smtClean="0">
              <a:solidFill>
                <a:schemeClr val="bg1"/>
              </a:solidFill>
            </a:endParaRPr>
          </a:p>
          <a:p>
            <a:pPr marL="1200150" lvl="2" indent="-285750">
              <a:buFont typeface="Arial" panose="020B0604020202020204" pitchFamily="34" charset="0"/>
              <a:buChar char="•"/>
            </a:pPr>
            <a:r>
              <a:rPr lang="zh-CN" altLang="en-US" dirty="0">
                <a:solidFill>
                  <a:schemeClr val="bg1"/>
                </a:solidFill>
              </a:rPr>
              <a:t>如</a:t>
            </a:r>
            <a:r>
              <a:rPr lang="zh-CN" altLang="en-US" dirty="0" smtClean="0">
                <a:solidFill>
                  <a:schemeClr val="bg1"/>
                </a:solidFill>
              </a:rPr>
              <a:t>有严重过失，则扣除月薪的</a:t>
            </a:r>
            <a:r>
              <a:rPr lang="en-US" altLang="zh-CN" dirty="0" smtClean="0">
                <a:solidFill>
                  <a:schemeClr val="bg1"/>
                </a:solidFill>
              </a:rPr>
              <a:t>8%</a:t>
            </a:r>
          </a:p>
          <a:p>
            <a:pPr marL="1200150" lvl="2" indent="-285750">
              <a:buFont typeface="Arial" panose="020B0604020202020204" pitchFamily="34" charset="0"/>
              <a:buChar char="•"/>
            </a:pPr>
            <a:r>
              <a:rPr lang="zh-CN" altLang="en-US" dirty="0" smtClean="0">
                <a:solidFill>
                  <a:schemeClr val="bg1"/>
                </a:solidFill>
              </a:rPr>
              <a:t>一般过失，扣除月薪的</a:t>
            </a:r>
            <a:r>
              <a:rPr lang="en-US" altLang="zh-CN" dirty="0" smtClean="0">
                <a:solidFill>
                  <a:schemeClr val="bg1"/>
                </a:solidFill>
              </a:rPr>
              <a:t>4%</a:t>
            </a:r>
          </a:p>
          <a:p>
            <a:pPr marL="285750" indent="-285750">
              <a:buFont typeface="Arial" panose="020B0604020202020204" pitchFamily="34" charset="0"/>
              <a:buChar char="•"/>
            </a:pPr>
            <a:r>
              <a:rPr lang="zh-CN" altLang="en-US" dirty="0" smtClean="0">
                <a:solidFill>
                  <a:schemeClr val="bg1"/>
                </a:solidFill>
              </a:rPr>
              <a:t>请根据上述需求，按照因果图测试方法设计测试用例</a:t>
            </a:r>
            <a:endParaRPr lang="zh-CN" altLang="en-US" dirty="0">
              <a:solidFill>
                <a:schemeClr val="bg1"/>
              </a:solidFill>
            </a:endParaRPr>
          </a:p>
        </p:txBody>
      </p:sp>
    </p:spTree>
    <p:extLst>
      <p:ext uri="{BB962C8B-B14F-4D97-AF65-F5344CB8AC3E}">
        <p14:creationId xmlns:p14="http://schemas.microsoft.com/office/powerpoint/2010/main" val="355584418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Oval 5"/>
          <p:cNvSpPr>
            <a:spLocks noChangeArrowheads="1"/>
          </p:cNvSpPr>
          <p:nvPr/>
        </p:nvSpPr>
        <p:spPr bwMode="auto">
          <a:xfrm>
            <a:off x="3446463" y="1339850"/>
            <a:ext cx="2255837" cy="2265363"/>
          </a:xfrm>
          <a:prstGeom prst="ellipse">
            <a:avLst/>
          </a:prstGeom>
          <a:solidFill>
            <a:srgbClr val="4E4B4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1267" name="Freeform 8"/>
          <p:cNvSpPr>
            <a:spLocks/>
          </p:cNvSpPr>
          <p:nvPr/>
        </p:nvSpPr>
        <p:spPr bwMode="auto">
          <a:xfrm>
            <a:off x="3335338" y="2462213"/>
            <a:ext cx="2478087" cy="1254125"/>
          </a:xfrm>
          <a:custGeom>
            <a:avLst/>
            <a:gdLst>
              <a:gd name="T0" fmla="*/ 1549562246 w 3963"/>
              <a:gd name="T1" fmla="*/ 0 h 1997"/>
              <a:gd name="T2" fmla="*/ 1549562246 w 3963"/>
              <a:gd name="T3" fmla="*/ 6310189 h 1997"/>
              <a:gd name="T4" fmla="*/ 774976531 w 3963"/>
              <a:gd name="T5" fmla="*/ 787596152 h 1997"/>
              <a:gd name="T6" fmla="*/ 0 w 3963"/>
              <a:gd name="T7" fmla="*/ 6310189 h 19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68" name="Oval 9"/>
          <p:cNvSpPr>
            <a:spLocks noChangeArrowheads="1"/>
          </p:cNvSpPr>
          <p:nvPr/>
        </p:nvSpPr>
        <p:spPr bwMode="auto">
          <a:xfrm>
            <a:off x="5743575" y="2379663"/>
            <a:ext cx="139700"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1269" name="Oval 10"/>
          <p:cNvSpPr>
            <a:spLocks noChangeArrowheads="1"/>
          </p:cNvSpPr>
          <p:nvPr/>
        </p:nvSpPr>
        <p:spPr bwMode="auto">
          <a:xfrm>
            <a:off x="3263900" y="2379663"/>
            <a:ext cx="138113"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1270" name="TextBox 13"/>
          <p:cNvSpPr txBox="1">
            <a:spLocks noChangeArrowheads="1"/>
          </p:cNvSpPr>
          <p:nvPr/>
        </p:nvSpPr>
        <p:spPr bwMode="auto">
          <a:xfrm>
            <a:off x="3767138" y="1592263"/>
            <a:ext cx="161131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0" dirty="0">
                <a:solidFill>
                  <a:srgbClr val="F8F8F8"/>
                </a:solidFill>
                <a:ea typeface="宋体" panose="02010600030101010101" pitchFamily="2" charset="-122"/>
              </a:rPr>
              <a:t>01</a:t>
            </a:r>
            <a:endParaRPr lang="zh-CN" altLang="en-US" sz="10000" dirty="0">
              <a:solidFill>
                <a:srgbClr val="F8F8F8"/>
              </a:solidFill>
              <a:ea typeface="宋体" panose="02010600030101010101" pitchFamily="2" charset="-122"/>
            </a:endParaRPr>
          </a:p>
        </p:txBody>
      </p:sp>
      <p:cxnSp>
        <p:nvCxnSpPr>
          <p:cNvPr id="11271" name="直接连接符 15"/>
          <p:cNvCxnSpPr>
            <a:cxnSpLocks noChangeShapeType="1"/>
          </p:cNvCxnSpPr>
          <p:nvPr/>
        </p:nvCxnSpPr>
        <p:spPr bwMode="auto">
          <a:xfrm>
            <a:off x="1620838" y="4111625"/>
            <a:ext cx="590391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72" name="TextBox 17"/>
          <p:cNvSpPr txBox="1">
            <a:spLocks noChangeArrowheads="1"/>
          </p:cNvSpPr>
          <p:nvPr/>
        </p:nvSpPr>
        <p:spPr bwMode="auto">
          <a:xfrm>
            <a:off x="3852863" y="4092575"/>
            <a:ext cx="34676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dirty="0" smtClean="0">
                <a:solidFill>
                  <a:schemeClr val="tx1"/>
                </a:solidFill>
                <a:latin typeface="微软雅黑" panose="020B0503020204020204" pitchFamily="34" charset="-122"/>
              </a:rPr>
              <a:t>软件测试相关</a:t>
            </a:r>
            <a:r>
              <a:rPr lang="zh-CN" altLang="en-US" sz="3200" dirty="0">
                <a:solidFill>
                  <a:schemeClr val="tx1"/>
                </a:solidFill>
                <a:latin typeface="微软雅黑" panose="020B0503020204020204" pitchFamily="34" charset="-122"/>
              </a:rPr>
              <a:t>概念</a:t>
            </a:r>
          </a:p>
        </p:txBody>
      </p:sp>
      <p:sp>
        <p:nvSpPr>
          <p:cNvPr id="9" name="TextBox 49"/>
          <p:cNvSpPr txBox="1">
            <a:spLocks noChangeArrowheads="1"/>
          </p:cNvSpPr>
          <p:nvPr/>
        </p:nvSpPr>
        <p:spPr bwMode="auto">
          <a:xfrm>
            <a:off x="1692274" y="4881563"/>
            <a:ext cx="626489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0"/>
              </a:spcBef>
              <a:buFontTx/>
              <a:buNone/>
            </a:pPr>
            <a:r>
              <a:rPr lang="en-US" altLang="zh-CN" sz="1800" dirty="0" smtClean="0">
                <a:solidFill>
                  <a:srgbClr val="4D4D4D"/>
                </a:solidFill>
                <a:latin typeface="微软雅黑" panose="020B0503020204020204" pitchFamily="34" charset="-122"/>
              </a:rPr>
              <a:t>◎</a:t>
            </a:r>
            <a:r>
              <a:rPr lang="zh-CN" altLang="en-US" sz="1800" dirty="0" smtClean="0">
                <a:solidFill>
                  <a:srgbClr val="4D4D4D"/>
                </a:solidFill>
                <a:latin typeface="微软雅黑" panose="020B0503020204020204" pitchFamily="34" charset="-122"/>
              </a:rPr>
              <a:t>什么是测试</a:t>
            </a:r>
            <a:r>
              <a:rPr lang="en-US" altLang="zh-CN" sz="1800" dirty="0" smtClean="0">
                <a:solidFill>
                  <a:srgbClr val="4D4D4D"/>
                </a:solidFill>
                <a:latin typeface="微软雅黑" panose="020B0503020204020204" pitchFamily="34" charset="-122"/>
              </a:rPr>
              <a:t>◎ </a:t>
            </a:r>
            <a:r>
              <a:rPr lang="en-US" sz="1800" dirty="0" smtClean="0">
                <a:solidFill>
                  <a:srgbClr val="4D4D4D"/>
                </a:solidFill>
                <a:latin typeface="微软雅黑" panose="020B0503020204020204" pitchFamily="34" charset="-122"/>
              </a:rPr>
              <a:t>◎◎</a:t>
            </a:r>
            <a:endParaRPr lang="zh-CN" altLang="en-US" sz="1800" dirty="0">
              <a:solidFill>
                <a:srgbClr val="4D4D4D"/>
              </a:solidFill>
              <a:latin typeface="微软雅黑" panose="020B0503020204020204" pitchFamily="34" charset="-122"/>
            </a:endParaRPr>
          </a:p>
        </p:txBody>
      </p:sp>
    </p:spTree>
  </p:cSld>
  <p:clrMapOvr>
    <a:masterClrMapping/>
  </p:clrMapOvr>
  <p:transition spd="slow" advTm="10224">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heel(1)">
                                      <p:cBhvr>
                                        <p:cTn id="7" dur="2000"/>
                                        <p:tgtEl>
                                          <p:spTgt spid="11266"/>
                                        </p:tgtEl>
                                      </p:cBhvr>
                                    </p:animEffect>
                                  </p:childTnLst>
                                </p:cTn>
                              </p:par>
                            </p:childTnLst>
                          </p:cTn>
                        </p:par>
                        <p:par>
                          <p:cTn id="8" fill="hold" nodeType="afterGroup">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11270"/>
                                        </p:tgtEl>
                                        <p:attrNameLst>
                                          <p:attrName>style.visibility</p:attrName>
                                        </p:attrNameLst>
                                      </p:cBhvr>
                                      <p:to>
                                        <p:strVal val="visible"/>
                                      </p:to>
                                    </p:set>
                                    <p:anim calcmode="lin" valueType="num">
                                      <p:cBhvr>
                                        <p:cTn id="11" dur="500" fill="hold"/>
                                        <p:tgtEl>
                                          <p:spTgt spid="11270"/>
                                        </p:tgtEl>
                                        <p:attrNameLst>
                                          <p:attrName>ppt_w</p:attrName>
                                        </p:attrNameLst>
                                      </p:cBhvr>
                                      <p:tavLst>
                                        <p:tav tm="0">
                                          <p:val>
                                            <p:fltVal val="0"/>
                                          </p:val>
                                        </p:tav>
                                        <p:tav tm="100000">
                                          <p:val>
                                            <p:strVal val="#ppt_w"/>
                                          </p:val>
                                        </p:tav>
                                      </p:tavLst>
                                    </p:anim>
                                    <p:anim calcmode="lin" valueType="num">
                                      <p:cBhvr>
                                        <p:cTn id="12" dur="500" fill="hold"/>
                                        <p:tgtEl>
                                          <p:spTgt spid="11270"/>
                                        </p:tgtEl>
                                        <p:attrNameLst>
                                          <p:attrName>ppt_h</p:attrName>
                                        </p:attrNameLst>
                                      </p:cBhvr>
                                      <p:tavLst>
                                        <p:tav tm="0">
                                          <p:val>
                                            <p:fltVal val="0"/>
                                          </p:val>
                                        </p:tav>
                                        <p:tav tm="100000">
                                          <p:val>
                                            <p:strVal val="#ppt_h"/>
                                          </p:val>
                                        </p:tav>
                                      </p:tavLst>
                                    </p:anim>
                                    <p:anim calcmode="lin" valueType="num">
                                      <p:cBhvr>
                                        <p:cTn id="13" dur="500" fill="hold"/>
                                        <p:tgtEl>
                                          <p:spTgt spid="11270"/>
                                        </p:tgtEl>
                                        <p:attrNameLst>
                                          <p:attrName>style.rotation</p:attrName>
                                        </p:attrNameLst>
                                      </p:cBhvr>
                                      <p:tavLst>
                                        <p:tav tm="0">
                                          <p:val>
                                            <p:fltVal val="90"/>
                                          </p:val>
                                        </p:tav>
                                        <p:tav tm="100000">
                                          <p:val>
                                            <p:fltVal val="0"/>
                                          </p:val>
                                        </p:tav>
                                      </p:tavLst>
                                    </p:anim>
                                    <p:animEffect transition="in" filter="fade">
                                      <p:cBhvr>
                                        <p:cTn id="14" dur="500"/>
                                        <p:tgtEl>
                                          <p:spTgt spid="11270"/>
                                        </p:tgtEl>
                                      </p:cBhvr>
                                    </p:animEffect>
                                  </p:childTnLst>
                                </p:cTn>
                              </p:par>
                            </p:childTnLst>
                          </p:cTn>
                        </p:par>
                        <p:par>
                          <p:cTn id="15" fill="hold" nodeType="afterGroup">
                            <p:stCondLst>
                              <p:cond delay="2500"/>
                            </p:stCondLst>
                            <p:childTnLst>
                              <p:par>
                                <p:cTn id="16" presetID="1" presetClass="entr" presetSubtype="0" fill="hold" grpId="0" nodeType="afterEffect">
                                  <p:stCondLst>
                                    <p:cond delay="0"/>
                                  </p:stCondLst>
                                  <p:childTnLst>
                                    <p:set>
                                      <p:cBhvr>
                                        <p:cTn id="17" dur="1" fill="hold">
                                          <p:stCondLst>
                                            <p:cond delay="0"/>
                                          </p:stCondLst>
                                        </p:cTn>
                                        <p:tgtEl>
                                          <p:spTgt spid="1126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268"/>
                                        </p:tgtEl>
                                        <p:attrNameLst>
                                          <p:attrName>style.visibility</p:attrName>
                                        </p:attrNameLst>
                                      </p:cBhvr>
                                      <p:to>
                                        <p:strVal val="visible"/>
                                      </p:to>
                                    </p:set>
                                  </p:childTnLst>
                                </p:cTn>
                              </p:par>
                            </p:childTnLst>
                          </p:cTn>
                        </p:par>
                        <p:par>
                          <p:cTn id="20" fill="hold" nodeType="afterGroup">
                            <p:stCondLst>
                              <p:cond delay="2501"/>
                            </p:stCondLst>
                            <p:childTnLst>
                              <p:par>
                                <p:cTn id="21" presetID="37" presetClass="path" presetSubtype="0" accel="50000" decel="50000" fill="hold" grpId="1" nodeType="afterEffect">
                                  <p:stCondLst>
                                    <p:cond delay="0"/>
                                  </p:stCondLst>
                                  <p:childTnLst>
                                    <p:animMotion origin="layout" path="M -3.88889E-6 4.48659E-6 L -0.00434 0.05064 L -0.02378 0.10846 C -0.03593 0.12696 -0.05625 0.15124 -0.07465 0.16396 C -0.09305 0.17668 -0.11302 0.18524 -0.13385 0.18455 C -0.16302 0.19102 -0.18246 0.17183 -0.2 0.16003 C -0.21805 0.14824 -0.23073 0.13159 -0.24166 0.11424 L -0.26562 0.05666 L -0.26961 4.48659E-6 " pathEditMode="relative" rAng="0" ptsTypes="FAfafaFAF">
                                      <p:cBhvr>
                                        <p:cTn id="22" dur="2000" spd="-99800" fill="hold"/>
                                        <p:tgtEl>
                                          <p:spTgt spid="11268"/>
                                        </p:tgtEl>
                                        <p:attrNameLst>
                                          <p:attrName>ppt_x,ppt_y</p:attrName>
                                        </p:attrNameLst>
                                      </p:cBhvr>
                                      <p:rCtr x="-13300" y="9600"/>
                                    </p:animMotion>
                                  </p:childTnLst>
                                </p:cTn>
                              </p:par>
                              <p:par>
                                <p:cTn id="23" presetID="22" presetClass="entr" presetSubtype="8" fill="hold" grpId="0" nodeType="withEffect">
                                  <p:stCondLst>
                                    <p:cond delay="0"/>
                                  </p:stCondLst>
                                  <p:childTnLst>
                                    <p:set>
                                      <p:cBhvr>
                                        <p:cTn id="24" dur="1" fill="hold">
                                          <p:stCondLst>
                                            <p:cond delay="0"/>
                                          </p:stCondLst>
                                        </p:cTn>
                                        <p:tgtEl>
                                          <p:spTgt spid="11267"/>
                                        </p:tgtEl>
                                        <p:attrNameLst>
                                          <p:attrName>style.visibility</p:attrName>
                                        </p:attrNameLst>
                                      </p:cBhvr>
                                      <p:to>
                                        <p:strVal val="visible"/>
                                      </p:to>
                                    </p:set>
                                    <p:animEffect transition="in" filter="wipe(left)">
                                      <p:cBhvr>
                                        <p:cTn id="25" dur="2000"/>
                                        <p:tgtEl>
                                          <p:spTgt spid="11267"/>
                                        </p:tgtEl>
                                      </p:cBhvr>
                                    </p:animEffect>
                                  </p:childTnLst>
                                </p:cTn>
                              </p:par>
                            </p:childTnLst>
                          </p:cTn>
                        </p:par>
                        <p:par>
                          <p:cTn id="26" fill="hold" nodeType="afterGroup">
                            <p:stCondLst>
                              <p:cond delay="4501"/>
                            </p:stCondLst>
                            <p:childTnLst>
                              <p:par>
                                <p:cTn id="27" presetID="31" presetClass="entr" presetSubtype="0" fill="hold" nodeType="afterEffect">
                                  <p:stCondLst>
                                    <p:cond delay="0"/>
                                  </p:stCondLst>
                                  <p:childTnLst>
                                    <p:set>
                                      <p:cBhvr>
                                        <p:cTn id="28" dur="1" fill="hold">
                                          <p:stCondLst>
                                            <p:cond delay="0"/>
                                          </p:stCondLst>
                                        </p:cTn>
                                        <p:tgtEl>
                                          <p:spTgt spid="11271"/>
                                        </p:tgtEl>
                                        <p:attrNameLst>
                                          <p:attrName>style.visibility</p:attrName>
                                        </p:attrNameLst>
                                      </p:cBhvr>
                                      <p:to>
                                        <p:strVal val="visible"/>
                                      </p:to>
                                    </p:set>
                                    <p:anim calcmode="lin" valueType="num">
                                      <p:cBhvr>
                                        <p:cTn id="29" dur="500" fill="hold"/>
                                        <p:tgtEl>
                                          <p:spTgt spid="11271"/>
                                        </p:tgtEl>
                                        <p:attrNameLst>
                                          <p:attrName>ppt_w</p:attrName>
                                        </p:attrNameLst>
                                      </p:cBhvr>
                                      <p:tavLst>
                                        <p:tav tm="0">
                                          <p:val>
                                            <p:fltVal val="0"/>
                                          </p:val>
                                        </p:tav>
                                        <p:tav tm="100000">
                                          <p:val>
                                            <p:strVal val="#ppt_w"/>
                                          </p:val>
                                        </p:tav>
                                      </p:tavLst>
                                    </p:anim>
                                    <p:anim calcmode="lin" valueType="num">
                                      <p:cBhvr>
                                        <p:cTn id="30" dur="500" fill="hold"/>
                                        <p:tgtEl>
                                          <p:spTgt spid="11271"/>
                                        </p:tgtEl>
                                        <p:attrNameLst>
                                          <p:attrName>ppt_h</p:attrName>
                                        </p:attrNameLst>
                                      </p:cBhvr>
                                      <p:tavLst>
                                        <p:tav tm="0">
                                          <p:val>
                                            <p:fltVal val="0"/>
                                          </p:val>
                                        </p:tav>
                                        <p:tav tm="100000">
                                          <p:val>
                                            <p:strVal val="#ppt_h"/>
                                          </p:val>
                                        </p:tav>
                                      </p:tavLst>
                                    </p:anim>
                                    <p:anim calcmode="lin" valueType="num">
                                      <p:cBhvr>
                                        <p:cTn id="31" dur="500" fill="hold"/>
                                        <p:tgtEl>
                                          <p:spTgt spid="11271"/>
                                        </p:tgtEl>
                                        <p:attrNameLst>
                                          <p:attrName>style.rotation</p:attrName>
                                        </p:attrNameLst>
                                      </p:cBhvr>
                                      <p:tavLst>
                                        <p:tav tm="0">
                                          <p:val>
                                            <p:fltVal val="90"/>
                                          </p:val>
                                        </p:tav>
                                        <p:tav tm="100000">
                                          <p:val>
                                            <p:fltVal val="0"/>
                                          </p:val>
                                        </p:tav>
                                      </p:tavLst>
                                    </p:anim>
                                    <p:animEffect transition="in" filter="fade">
                                      <p:cBhvr>
                                        <p:cTn id="32" dur="500"/>
                                        <p:tgtEl>
                                          <p:spTgt spid="11271"/>
                                        </p:tgtEl>
                                      </p:cBhvr>
                                    </p:animEffect>
                                  </p:childTnLst>
                                </p:cTn>
                              </p:par>
                            </p:childTnLst>
                          </p:cTn>
                        </p:par>
                        <p:par>
                          <p:cTn id="33" fill="hold" nodeType="afterGroup">
                            <p:stCondLst>
                              <p:cond delay="5001"/>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1272"/>
                                        </p:tgtEl>
                                        <p:attrNameLst>
                                          <p:attrName>style.visibility</p:attrName>
                                        </p:attrNameLst>
                                      </p:cBhvr>
                                      <p:to>
                                        <p:strVal val="visible"/>
                                      </p:to>
                                    </p:set>
                                    <p:anim calcmode="lin" valueType="num">
                                      <p:cBhvr>
                                        <p:cTn id="36" dur="500" fill="hold"/>
                                        <p:tgtEl>
                                          <p:spTgt spid="11272"/>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1272"/>
                                        </p:tgtEl>
                                        <p:attrNameLst>
                                          <p:attrName>ppt_y</p:attrName>
                                        </p:attrNameLst>
                                      </p:cBhvr>
                                      <p:tavLst>
                                        <p:tav tm="0">
                                          <p:val>
                                            <p:strVal val="#ppt_y"/>
                                          </p:val>
                                        </p:tav>
                                        <p:tav tm="100000">
                                          <p:val>
                                            <p:strVal val="#ppt_y"/>
                                          </p:val>
                                        </p:tav>
                                      </p:tavLst>
                                    </p:anim>
                                    <p:anim calcmode="lin" valueType="num">
                                      <p:cBhvr>
                                        <p:cTn id="38" dur="500" fill="hold"/>
                                        <p:tgtEl>
                                          <p:spTgt spid="11272"/>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1272"/>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1272"/>
                                        </p:tgtEl>
                                      </p:cBhvr>
                                    </p:animEffect>
                                  </p:childTnLst>
                                </p:cTn>
                              </p:par>
                            </p:childTnLst>
                          </p:cTn>
                        </p:par>
                        <p:par>
                          <p:cTn id="41" fill="hold">
                            <p:stCondLst>
                              <p:cond delay="5851"/>
                            </p:stCondLst>
                            <p:childTnLst>
                              <p:par>
                                <p:cTn id="42" presetID="22" presetClass="entr" presetSubtype="1"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up)">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nimBg="1" autoUpdateAnimBg="0"/>
      <p:bldP spid="11267" grpId="0" animBg="1"/>
      <p:bldP spid="11268" grpId="0" animBg="1" autoUpdateAnimBg="0"/>
      <p:bldP spid="11268" grpId="1" animBg="1" autoUpdateAnimBg="0"/>
      <p:bldP spid="11269" grpId="0" animBg="1" autoUpdateAnimBg="0"/>
      <p:bldP spid="11270" grpId="0" autoUpdateAnimBg="0"/>
      <p:bldP spid="11272" grpId="0" autoUpdateAnimBg="0"/>
      <p:bldP spid="9"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5"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2"/>
          <p:cNvSpPr txBox="1">
            <a:spLocks noChangeArrowheads="1"/>
          </p:cNvSpPr>
          <p:nvPr/>
        </p:nvSpPr>
        <p:spPr bwMode="auto">
          <a:xfrm>
            <a:off x="793349" y="16322"/>
            <a:ext cx="7775337" cy="599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en-US" altLang="zh-CN" dirty="0" smtClean="0"/>
              <a:t>	</a:t>
            </a:r>
            <a:r>
              <a:rPr lang="zh-CN" altLang="en-US" dirty="0" smtClean="0"/>
              <a:t>因果图</a:t>
            </a:r>
            <a:r>
              <a:rPr lang="zh-CN" altLang="en-US" dirty="0" smtClean="0"/>
              <a:t>测试用例</a:t>
            </a:r>
            <a:r>
              <a:rPr lang="zh-CN" altLang="en-US" dirty="0" smtClean="0"/>
              <a:t>课堂练习</a:t>
            </a:r>
            <a:endParaRPr lang="zh-CN" altLang="en-US" dirty="0" smtClean="0"/>
          </a:p>
        </p:txBody>
      </p:sp>
      <p:sp>
        <p:nvSpPr>
          <p:cNvPr id="7" name="文本框 6"/>
          <p:cNvSpPr txBox="1"/>
          <p:nvPr/>
        </p:nvSpPr>
        <p:spPr>
          <a:xfrm>
            <a:off x="468338" y="1215580"/>
            <a:ext cx="828092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solidFill>
                  <a:schemeClr val="bg1"/>
                </a:solidFill>
              </a:rPr>
              <a:t>Step1: </a:t>
            </a:r>
            <a:r>
              <a:rPr lang="zh-CN" altLang="en-US" dirty="0" smtClean="0">
                <a:solidFill>
                  <a:schemeClr val="bg1"/>
                </a:solidFill>
              </a:rPr>
              <a:t>分析年终风险金计算原因和结果示意图</a:t>
            </a:r>
            <a:endParaRPr lang="zh-CN" altLang="en-US" dirty="0">
              <a:solidFill>
                <a:schemeClr val="bg1"/>
              </a:solidFill>
            </a:endParaRPr>
          </a:p>
        </p:txBody>
      </p:sp>
      <p:pic>
        <p:nvPicPr>
          <p:cNvPr id="3" name="图片 2"/>
          <p:cNvPicPr>
            <a:picLocks noChangeAspect="1"/>
          </p:cNvPicPr>
          <p:nvPr/>
        </p:nvPicPr>
        <p:blipFill>
          <a:blip r:embed="rId2"/>
          <a:stretch>
            <a:fillRect/>
          </a:stretch>
        </p:blipFill>
        <p:spPr>
          <a:xfrm>
            <a:off x="1188418" y="1572386"/>
            <a:ext cx="6624736" cy="2162479"/>
          </a:xfrm>
          <a:prstGeom prst="rect">
            <a:avLst/>
          </a:prstGeom>
        </p:spPr>
      </p:pic>
      <p:sp>
        <p:nvSpPr>
          <p:cNvPr id="8" name="文本框 7"/>
          <p:cNvSpPr txBox="1"/>
          <p:nvPr/>
        </p:nvSpPr>
        <p:spPr>
          <a:xfrm>
            <a:off x="627400" y="4148252"/>
            <a:ext cx="828092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solidFill>
                  <a:schemeClr val="bg1"/>
                </a:solidFill>
              </a:rPr>
              <a:t>Step2: </a:t>
            </a:r>
            <a:r>
              <a:rPr lang="zh-CN" altLang="en-US" dirty="0" smtClean="0">
                <a:solidFill>
                  <a:schemeClr val="bg1"/>
                </a:solidFill>
              </a:rPr>
              <a:t>设计因果图</a:t>
            </a:r>
            <a:endParaRPr lang="zh-CN" altLang="en-US" dirty="0">
              <a:solidFill>
                <a:schemeClr val="bg1"/>
              </a:solidFill>
            </a:endParaRPr>
          </a:p>
        </p:txBody>
      </p:sp>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3564682" y="3734865"/>
            <a:ext cx="3219450" cy="3015615"/>
          </a:xfrm>
          <a:prstGeom prst="rect">
            <a:avLst/>
          </a:prstGeom>
        </p:spPr>
      </p:pic>
    </p:spTree>
    <p:extLst>
      <p:ext uri="{BB962C8B-B14F-4D97-AF65-F5344CB8AC3E}">
        <p14:creationId xmlns:p14="http://schemas.microsoft.com/office/powerpoint/2010/main" val="265533790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5"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2"/>
          <p:cNvSpPr txBox="1">
            <a:spLocks noChangeArrowheads="1"/>
          </p:cNvSpPr>
          <p:nvPr/>
        </p:nvSpPr>
        <p:spPr bwMode="auto">
          <a:xfrm>
            <a:off x="793349" y="16322"/>
            <a:ext cx="7775337" cy="599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en-US" altLang="zh-CN" dirty="0" smtClean="0"/>
              <a:t>	</a:t>
            </a:r>
            <a:r>
              <a:rPr lang="zh-CN" altLang="en-US" dirty="0" smtClean="0"/>
              <a:t>因果图</a:t>
            </a:r>
            <a:r>
              <a:rPr lang="zh-CN" altLang="en-US" dirty="0" smtClean="0"/>
              <a:t>测试用例</a:t>
            </a:r>
            <a:r>
              <a:rPr lang="zh-CN" altLang="en-US" dirty="0" smtClean="0"/>
              <a:t>课堂练习</a:t>
            </a:r>
            <a:endParaRPr lang="zh-CN" altLang="en-US" dirty="0" smtClean="0"/>
          </a:p>
        </p:txBody>
      </p:sp>
      <p:sp>
        <p:nvSpPr>
          <p:cNvPr id="7" name="文本框 6"/>
          <p:cNvSpPr txBox="1"/>
          <p:nvPr/>
        </p:nvSpPr>
        <p:spPr>
          <a:xfrm>
            <a:off x="468338" y="1215580"/>
            <a:ext cx="828092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solidFill>
                  <a:schemeClr val="bg1"/>
                </a:solidFill>
              </a:rPr>
              <a:t>Step3: </a:t>
            </a:r>
            <a:r>
              <a:rPr lang="zh-CN" altLang="en-US" dirty="0" smtClean="0">
                <a:solidFill>
                  <a:schemeClr val="bg1"/>
                </a:solidFill>
              </a:rPr>
              <a:t>转换为判定表</a:t>
            </a:r>
            <a:endParaRPr lang="zh-CN" altLang="en-US" dirty="0">
              <a:solidFill>
                <a:schemeClr val="bg1"/>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1858900875"/>
              </p:ext>
            </p:extLst>
          </p:nvPr>
        </p:nvGraphicFramePr>
        <p:xfrm>
          <a:off x="972394" y="1916832"/>
          <a:ext cx="7992888" cy="4536507"/>
        </p:xfrm>
        <a:graphic>
          <a:graphicData uri="http://schemas.openxmlformats.org/drawingml/2006/table">
            <a:tbl>
              <a:tblPr firstRow="1" firstCol="1" bandRow="1"/>
              <a:tblGrid>
                <a:gridCol w="468956">
                  <a:extLst>
                    <a:ext uri="{9D8B030D-6E8A-4147-A177-3AD203B41FA5}">
                      <a16:colId xmlns:a16="http://schemas.microsoft.com/office/drawing/2014/main" val="1183229573"/>
                    </a:ext>
                  </a:extLst>
                </a:gridCol>
                <a:gridCol w="468956">
                  <a:extLst>
                    <a:ext uri="{9D8B030D-6E8A-4147-A177-3AD203B41FA5}">
                      <a16:colId xmlns:a16="http://schemas.microsoft.com/office/drawing/2014/main" val="40151290"/>
                    </a:ext>
                  </a:extLst>
                </a:gridCol>
                <a:gridCol w="468956">
                  <a:extLst>
                    <a:ext uri="{9D8B030D-6E8A-4147-A177-3AD203B41FA5}">
                      <a16:colId xmlns:a16="http://schemas.microsoft.com/office/drawing/2014/main" val="1590181143"/>
                    </a:ext>
                  </a:extLst>
                </a:gridCol>
                <a:gridCol w="468956">
                  <a:extLst>
                    <a:ext uri="{9D8B030D-6E8A-4147-A177-3AD203B41FA5}">
                      <a16:colId xmlns:a16="http://schemas.microsoft.com/office/drawing/2014/main" val="395180522"/>
                    </a:ext>
                  </a:extLst>
                </a:gridCol>
                <a:gridCol w="468956">
                  <a:extLst>
                    <a:ext uri="{9D8B030D-6E8A-4147-A177-3AD203B41FA5}">
                      <a16:colId xmlns:a16="http://schemas.microsoft.com/office/drawing/2014/main" val="4215125713"/>
                    </a:ext>
                  </a:extLst>
                </a:gridCol>
                <a:gridCol w="468956">
                  <a:extLst>
                    <a:ext uri="{9D8B030D-6E8A-4147-A177-3AD203B41FA5}">
                      <a16:colId xmlns:a16="http://schemas.microsoft.com/office/drawing/2014/main" val="2374631822"/>
                    </a:ext>
                  </a:extLst>
                </a:gridCol>
                <a:gridCol w="470832">
                  <a:extLst>
                    <a:ext uri="{9D8B030D-6E8A-4147-A177-3AD203B41FA5}">
                      <a16:colId xmlns:a16="http://schemas.microsoft.com/office/drawing/2014/main" val="1956832880"/>
                    </a:ext>
                  </a:extLst>
                </a:gridCol>
                <a:gridCol w="470832">
                  <a:extLst>
                    <a:ext uri="{9D8B030D-6E8A-4147-A177-3AD203B41FA5}">
                      <a16:colId xmlns:a16="http://schemas.microsoft.com/office/drawing/2014/main" val="3482450420"/>
                    </a:ext>
                  </a:extLst>
                </a:gridCol>
                <a:gridCol w="470832">
                  <a:extLst>
                    <a:ext uri="{9D8B030D-6E8A-4147-A177-3AD203B41FA5}">
                      <a16:colId xmlns:a16="http://schemas.microsoft.com/office/drawing/2014/main" val="3228589692"/>
                    </a:ext>
                  </a:extLst>
                </a:gridCol>
                <a:gridCol w="470832">
                  <a:extLst>
                    <a:ext uri="{9D8B030D-6E8A-4147-A177-3AD203B41FA5}">
                      <a16:colId xmlns:a16="http://schemas.microsoft.com/office/drawing/2014/main" val="362911888"/>
                    </a:ext>
                  </a:extLst>
                </a:gridCol>
                <a:gridCol w="470832">
                  <a:extLst>
                    <a:ext uri="{9D8B030D-6E8A-4147-A177-3AD203B41FA5}">
                      <a16:colId xmlns:a16="http://schemas.microsoft.com/office/drawing/2014/main" val="365976247"/>
                    </a:ext>
                  </a:extLst>
                </a:gridCol>
                <a:gridCol w="470832">
                  <a:extLst>
                    <a:ext uri="{9D8B030D-6E8A-4147-A177-3AD203B41FA5}">
                      <a16:colId xmlns:a16="http://schemas.microsoft.com/office/drawing/2014/main" val="3257695202"/>
                    </a:ext>
                  </a:extLst>
                </a:gridCol>
                <a:gridCol w="470832">
                  <a:extLst>
                    <a:ext uri="{9D8B030D-6E8A-4147-A177-3AD203B41FA5}">
                      <a16:colId xmlns:a16="http://schemas.microsoft.com/office/drawing/2014/main" val="2836180634"/>
                    </a:ext>
                  </a:extLst>
                </a:gridCol>
                <a:gridCol w="470832">
                  <a:extLst>
                    <a:ext uri="{9D8B030D-6E8A-4147-A177-3AD203B41FA5}">
                      <a16:colId xmlns:a16="http://schemas.microsoft.com/office/drawing/2014/main" val="2918566744"/>
                    </a:ext>
                  </a:extLst>
                </a:gridCol>
                <a:gridCol w="470832">
                  <a:extLst>
                    <a:ext uri="{9D8B030D-6E8A-4147-A177-3AD203B41FA5}">
                      <a16:colId xmlns:a16="http://schemas.microsoft.com/office/drawing/2014/main" val="1796776062"/>
                    </a:ext>
                  </a:extLst>
                </a:gridCol>
                <a:gridCol w="470832">
                  <a:extLst>
                    <a:ext uri="{9D8B030D-6E8A-4147-A177-3AD203B41FA5}">
                      <a16:colId xmlns:a16="http://schemas.microsoft.com/office/drawing/2014/main" val="780935545"/>
                    </a:ext>
                  </a:extLst>
                </a:gridCol>
                <a:gridCol w="470832">
                  <a:extLst>
                    <a:ext uri="{9D8B030D-6E8A-4147-A177-3AD203B41FA5}">
                      <a16:colId xmlns:a16="http://schemas.microsoft.com/office/drawing/2014/main" val="1427518703"/>
                    </a:ext>
                  </a:extLst>
                </a:gridCol>
              </a:tblGrid>
              <a:tr h="466474">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5415914"/>
                  </a:ext>
                </a:extLst>
              </a:tr>
              <a:tr h="466474">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C1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933249"/>
                  </a:ext>
                </a:extLst>
              </a:tr>
              <a:tr h="466474">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C2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548178"/>
                  </a:ext>
                </a:extLst>
              </a:tr>
              <a:tr h="466474">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C3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4272671"/>
                  </a:ext>
                </a:extLst>
              </a:tr>
              <a:tr h="466474">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C4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6531416"/>
                  </a:ext>
                </a:extLst>
              </a:tr>
              <a:tr h="466474">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A1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8090529"/>
                  </a:ext>
                </a:extLst>
              </a:tr>
              <a:tr h="466474">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A2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0522830"/>
                  </a:ext>
                </a:extLst>
              </a:tr>
              <a:tr h="466474">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A3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7949713"/>
                  </a:ext>
                </a:extLst>
              </a:tr>
              <a:tr h="338241">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A4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2773818"/>
                  </a:ext>
                </a:extLst>
              </a:tr>
              <a:tr h="466474">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TC</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1800"/>
                        </a:lnSpc>
                        <a:spcAft>
                          <a:spcPts val="600"/>
                        </a:spcAft>
                      </a:pPr>
                      <a:r>
                        <a:rPr lang="en-US" sz="105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2673520"/>
                  </a:ext>
                </a:extLst>
              </a:tr>
            </a:tbl>
          </a:graphicData>
        </a:graphic>
      </p:graphicFrame>
    </p:spTree>
    <p:extLst>
      <p:ext uri="{BB962C8B-B14F-4D97-AF65-F5344CB8AC3E}">
        <p14:creationId xmlns:p14="http://schemas.microsoft.com/office/powerpoint/2010/main" val="169752688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5"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2"/>
          <p:cNvSpPr txBox="1">
            <a:spLocks noChangeArrowheads="1"/>
          </p:cNvSpPr>
          <p:nvPr/>
        </p:nvSpPr>
        <p:spPr bwMode="auto">
          <a:xfrm>
            <a:off x="793349" y="16322"/>
            <a:ext cx="7775337" cy="599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en-US" altLang="zh-CN" dirty="0" smtClean="0"/>
              <a:t>	</a:t>
            </a:r>
            <a:r>
              <a:rPr lang="zh-CN" altLang="en-US" dirty="0" smtClean="0"/>
              <a:t>因果图</a:t>
            </a:r>
            <a:r>
              <a:rPr lang="zh-CN" altLang="en-US" dirty="0" smtClean="0"/>
              <a:t>测试用例</a:t>
            </a:r>
            <a:r>
              <a:rPr lang="zh-CN" altLang="en-US" dirty="0" smtClean="0"/>
              <a:t>课堂练习</a:t>
            </a:r>
            <a:endParaRPr lang="zh-CN" altLang="en-US" dirty="0" smtClean="0"/>
          </a:p>
        </p:txBody>
      </p:sp>
      <p:sp>
        <p:nvSpPr>
          <p:cNvPr id="7" name="文本框 6"/>
          <p:cNvSpPr txBox="1"/>
          <p:nvPr/>
        </p:nvSpPr>
        <p:spPr>
          <a:xfrm>
            <a:off x="468338" y="1215580"/>
            <a:ext cx="828092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solidFill>
                  <a:schemeClr val="bg1"/>
                </a:solidFill>
              </a:rPr>
              <a:t>Step4: </a:t>
            </a:r>
            <a:r>
              <a:rPr lang="zh-CN" altLang="en-US" dirty="0" smtClean="0">
                <a:solidFill>
                  <a:schemeClr val="bg1"/>
                </a:solidFill>
              </a:rPr>
              <a:t>测试用例设计</a:t>
            </a:r>
            <a:endParaRPr lang="zh-CN" altLang="en-US" dirty="0">
              <a:solidFill>
                <a:schemeClr val="bg1"/>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2141015584"/>
              </p:ext>
            </p:extLst>
          </p:nvPr>
        </p:nvGraphicFramePr>
        <p:xfrm>
          <a:off x="468338" y="1844824"/>
          <a:ext cx="8496944" cy="4536505"/>
        </p:xfrm>
        <a:graphic>
          <a:graphicData uri="http://schemas.openxmlformats.org/drawingml/2006/table">
            <a:tbl>
              <a:tblPr>
                <a:tableStyleId>{5C22544A-7EE6-4342-B048-85BDC9FD1C3A}</a:tableStyleId>
              </a:tblPr>
              <a:tblGrid>
                <a:gridCol w="2009222">
                  <a:extLst>
                    <a:ext uri="{9D8B030D-6E8A-4147-A177-3AD203B41FA5}">
                      <a16:colId xmlns:a16="http://schemas.microsoft.com/office/drawing/2014/main" val="3933630533"/>
                    </a:ext>
                  </a:extLst>
                </a:gridCol>
                <a:gridCol w="2808451">
                  <a:extLst>
                    <a:ext uri="{9D8B030D-6E8A-4147-A177-3AD203B41FA5}">
                      <a16:colId xmlns:a16="http://schemas.microsoft.com/office/drawing/2014/main" val="2793822347"/>
                    </a:ext>
                  </a:extLst>
                </a:gridCol>
                <a:gridCol w="3679271">
                  <a:extLst>
                    <a:ext uri="{9D8B030D-6E8A-4147-A177-3AD203B41FA5}">
                      <a16:colId xmlns:a16="http://schemas.microsoft.com/office/drawing/2014/main" val="197902216"/>
                    </a:ext>
                  </a:extLst>
                </a:gridCol>
              </a:tblGrid>
              <a:tr h="439105">
                <a:tc>
                  <a:txBody>
                    <a:bodyPr/>
                    <a:lstStyle/>
                    <a:p>
                      <a:pPr marL="5080" algn="ctr">
                        <a:lnSpc>
                          <a:spcPts val="1800"/>
                        </a:lnSpc>
                        <a:spcAft>
                          <a:spcPts val="600"/>
                        </a:spcAft>
                      </a:pPr>
                      <a:r>
                        <a:rPr lang="zh-CN" sz="1600" kern="100" dirty="0">
                          <a:effectLst/>
                        </a:rPr>
                        <a:t>测试用例标识</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1800"/>
                        </a:lnSpc>
                        <a:spcAft>
                          <a:spcPts val="600"/>
                        </a:spcAft>
                      </a:pPr>
                      <a:r>
                        <a:rPr lang="zh-CN" sz="1600" kern="100" dirty="0">
                          <a:effectLst/>
                        </a:rPr>
                        <a:t>输入</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1800"/>
                        </a:lnSpc>
                        <a:spcAft>
                          <a:spcPts val="600"/>
                        </a:spcAft>
                      </a:pPr>
                      <a:r>
                        <a:rPr lang="zh-CN" sz="1600" kern="100">
                          <a:effectLst/>
                        </a:rPr>
                        <a:t>期望输出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81493140"/>
                  </a:ext>
                </a:extLst>
              </a:tr>
              <a:tr h="439105">
                <a:tc>
                  <a:txBody>
                    <a:bodyPr/>
                    <a:lstStyle/>
                    <a:p>
                      <a:pPr marL="266700" indent="-261620" algn="ctr">
                        <a:lnSpc>
                          <a:spcPts val="1800"/>
                        </a:lnSpc>
                        <a:spcAft>
                          <a:spcPts val="600"/>
                        </a:spcAft>
                      </a:pPr>
                      <a:r>
                        <a:rPr lang="en-US" sz="1600" kern="100" dirty="0">
                          <a:effectLst/>
                        </a:rPr>
                        <a:t>Test1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1800"/>
                        </a:lnSpc>
                        <a:spcAft>
                          <a:spcPts val="600"/>
                        </a:spcAft>
                      </a:pPr>
                      <a:r>
                        <a:rPr lang="zh-CN" sz="1600" kern="100" dirty="0">
                          <a:effectLst/>
                        </a:rPr>
                        <a:t>非年薪制员工、过失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1800"/>
                        </a:lnSpc>
                        <a:spcAft>
                          <a:spcPts val="600"/>
                        </a:spcAft>
                      </a:pPr>
                      <a:r>
                        <a:rPr lang="zh-CN" sz="1600" kern="100" dirty="0">
                          <a:effectLst/>
                        </a:rPr>
                        <a:t>扣当月薪金的</a:t>
                      </a:r>
                      <a:r>
                        <a:rPr lang="en-US" sz="1600" kern="100" dirty="0">
                          <a:effectLst/>
                        </a:rPr>
                        <a:t>4%</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7725380"/>
                  </a:ext>
                </a:extLst>
              </a:tr>
              <a:tr h="926695">
                <a:tc>
                  <a:txBody>
                    <a:bodyPr/>
                    <a:lstStyle/>
                    <a:p>
                      <a:pPr marL="266700" indent="-261620" algn="ctr">
                        <a:lnSpc>
                          <a:spcPts val="1800"/>
                        </a:lnSpc>
                        <a:spcAft>
                          <a:spcPts val="600"/>
                        </a:spcAft>
                      </a:pPr>
                      <a:r>
                        <a:rPr lang="en-US" sz="1600" kern="100">
                          <a:effectLst/>
                        </a:rPr>
                        <a:t>Test2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1800"/>
                        </a:lnSpc>
                        <a:spcAft>
                          <a:spcPts val="600"/>
                        </a:spcAft>
                      </a:pPr>
                      <a:r>
                        <a:rPr lang="zh-CN" sz="1600" kern="100" dirty="0">
                          <a:effectLst/>
                        </a:rPr>
                        <a:t>非年薪制员工、严重过失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1800"/>
                        </a:lnSpc>
                        <a:spcAft>
                          <a:spcPts val="600"/>
                        </a:spcAft>
                      </a:pPr>
                      <a:r>
                        <a:rPr lang="zh-CN" sz="1600" kern="100" dirty="0">
                          <a:effectLst/>
                        </a:rPr>
                        <a:t>扣当月薪金的</a:t>
                      </a:r>
                      <a:r>
                        <a:rPr lang="en-US" sz="1600" kern="100" dirty="0">
                          <a:effectLst/>
                        </a:rPr>
                        <a:t>8%</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49094012"/>
                  </a:ext>
                </a:extLst>
              </a:tr>
              <a:tr h="926695">
                <a:tc>
                  <a:txBody>
                    <a:bodyPr/>
                    <a:lstStyle/>
                    <a:p>
                      <a:pPr marL="266700" indent="-261620" algn="ctr">
                        <a:lnSpc>
                          <a:spcPts val="1800"/>
                        </a:lnSpc>
                        <a:spcAft>
                          <a:spcPts val="600"/>
                        </a:spcAft>
                      </a:pPr>
                      <a:r>
                        <a:rPr lang="en-US" sz="1600" kern="100">
                          <a:effectLst/>
                        </a:rPr>
                        <a:t>Test3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1800"/>
                        </a:lnSpc>
                        <a:spcAft>
                          <a:spcPts val="600"/>
                        </a:spcAft>
                      </a:pPr>
                      <a:r>
                        <a:rPr lang="zh-CN" sz="1600" kern="100">
                          <a:effectLst/>
                        </a:rPr>
                        <a:t>非年薪制员工、过失、严重过失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1800"/>
                        </a:lnSpc>
                        <a:spcAft>
                          <a:spcPts val="600"/>
                        </a:spcAft>
                      </a:pPr>
                      <a:r>
                        <a:rPr lang="zh-CN" sz="1600" kern="100" dirty="0">
                          <a:effectLst/>
                        </a:rPr>
                        <a:t>扣当月薪金的</a:t>
                      </a:r>
                      <a:r>
                        <a:rPr lang="en-US" sz="1600" kern="100" dirty="0">
                          <a:effectLst/>
                        </a:rPr>
                        <a:t>8%</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6762032"/>
                  </a:ext>
                </a:extLst>
              </a:tr>
              <a:tr h="439105">
                <a:tc>
                  <a:txBody>
                    <a:bodyPr/>
                    <a:lstStyle/>
                    <a:p>
                      <a:pPr marL="266700" indent="-261620" algn="ctr">
                        <a:lnSpc>
                          <a:spcPts val="1800"/>
                        </a:lnSpc>
                        <a:spcAft>
                          <a:spcPts val="600"/>
                        </a:spcAft>
                      </a:pPr>
                      <a:r>
                        <a:rPr lang="en-US" sz="1600" kern="100">
                          <a:effectLst/>
                        </a:rPr>
                        <a:t>Test4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1800"/>
                        </a:lnSpc>
                        <a:spcAft>
                          <a:spcPts val="600"/>
                        </a:spcAft>
                      </a:pPr>
                      <a:r>
                        <a:rPr lang="zh-CN" sz="1600" kern="100">
                          <a:effectLst/>
                        </a:rPr>
                        <a:t>年薪制员工、过失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1800"/>
                        </a:lnSpc>
                        <a:spcAft>
                          <a:spcPts val="600"/>
                        </a:spcAft>
                      </a:pPr>
                      <a:r>
                        <a:rPr lang="zh-CN" sz="1600" kern="100" dirty="0">
                          <a:effectLst/>
                        </a:rPr>
                        <a:t>扣年终风险金的</a:t>
                      </a: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8244317"/>
                  </a:ext>
                </a:extLst>
              </a:tr>
              <a:tr h="439105">
                <a:tc>
                  <a:txBody>
                    <a:bodyPr/>
                    <a:lstStyle/>
                    <a:p>
                      <a:pPr marL="266700" indent="-261620" algn="ctr">
                        <a:lnSpc>
                          <a:spcPts val="1800"/>
                        </a:lnSpc>
                        <a:spcAft>
                          <a:spcPts val="600"/>
                        </a:spcAft>
                      </a:pPr>
                      <a:r>
                        <a:rPr lang="en-US" sz="1600" kern="100">
                          <a:effectLst/>
                        </a:rPr>
                        <a:t>Test5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1800"/>
                        </a:lnSpc>
                        <a:spcAft>
                          <a:spcPts val="600"/>
                        </a:spcAft>
                      </a:pPr>
                      <a:r>
                        <a:rPr lang="zh-CN" sz="1600" kern="100">
                          <a:effectLst/>
                        </a:rPr>
                        <a:t>年薪制员工、严重过失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1800"/>
                        </a:lnSpc>
                        <a:spcAft>
                          <a:spcPts val="600"/>
                        </a:spcAft>
                      </a:pPr>
                      <a:r>
                        <a:rPr lang="zh-CN" sz="1600" kern="100" dirty="0">
                          <a:effectLst/>
                        </a:rPr>
                        <a:t>扣年终风险金的</a:t>
                      </a:r>
                      <a:r>
                        <a:rPr lang="en-US" sz="1600" kern="100" dirty="0">
                          <a:effectLst/>
                        </a:rPr>
                        <a:t>4%</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7787038"/>
                  </a:ext>
                </a:extLst>
              </a:tr>
              <a:tr h="926695">
                <a:tc>
                  <a:txBody>
                    <a:bodyPr/>
                    <a:lstStyle/>
                    <a:p>
                      <a:pPr marL="266700" indent="-261620" algn="ctr">
                        <a:lnSpc>
                          <a:spcPts val="1800"/>
                        </a:lnSpc>
                        <a:spcAft>
                          <a:spcPts val="600"/>
                        </a:spcAft>
                      </a:pPr>
                      <a:r>
                        <a:rPr lang="en-US" sz="1600" kern="100">
                          <a:effectLst/>
                        </a:rPr>
                        <a:t>Test6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1800"/>
                        </a:lnSpc>
                        <a:spcAft>
                          <a:spcPts val="600"/>
                        </a:spcAft>
                      </a:pPr>
                      <a:r>
                        <a:rPr lang="zh-CN" sz="1600" kern="100">
                          <a:effectLst/>
                        </a:rPr>
                        <a:t>年薪制员工，过失、严重过失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1800"/>
                        </a:lnSpc>
                        <a:spcAft>
                          <a:spcPts val="600"/>
                        </a:spcAft>
                      </a:pPr>
                      <a:r>
                        <a:rPr lang="zh-CN" sz="1600" kern="100" dirty="0">
                          <a:effectLst/>
                        </a:rPr>
                        <a:t>扣年终风险金的</a:t>
                      </a:r>
                      <a:r>
                        <a:rPr lang="en-US" sz="1600" kern="100" dirty="0">
                          <a:effectLst/>
                        </a:rPr>
                        <a:t>4%</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958977"/>
                  </a:ext>
                </a:extLst>
              </a:tr>
            </a:tbl>
          </a:graphicData>
        </a:graphic>
      </p:graphicFrame>
    </p:spTree>
    <p:extLst>
      <p:ext uri="{BB962C8B-B14F-4D97-AF65-F5344CB8AC3E}">
        <p14:creationId xmlns:p14="http://schemas.microsoft.com/office/powerpoint/2010/main" val="289422935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5"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2"/>
          <p:cNvSpPr txBox="1">
            <a:spLocks noChangeArrowheads="1"/>
          </p:cNvSpPr>
          <p:nvPr/>
        </p:nvSpPr>
        <p:spPr bwMode="auto">
          <a:xfrm>
            <a:off x="793349" y="16322"/>
            <a:ext cx="7775337" cy="599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场景法</a:t>
            </a:r>
            <a:endParaRPr lang="zh-CN" altLang="en-US" dirty="0" smtClean="0"/>
          </a:p>
        </p:txBody>
      </p:sp>
      <p:sp>
        <p:nvSpPr>
          <p:cNvPr id="7" name="标题 6"/>
          <p:cNvSpPr>
            <a:spLocks noGrp="1"/>
          </p:cNvSpPr>
          <p:nvPr>
            <p:ph type="title"/>
          </p:nvPr>
        </p:nvSpPr>
        <p:spPr/>
        <p:txBody>
          <a:bodyPr/>
          <a:lstStyle/>
          <a:p>
            <a:r>
              <a:rPr lang="zh-CN" altLang="en-US" dirty="0" smtClean="0"/>
              <a:t>现在的软件几乎都是用时间来控制流程的</a:t>
            </a:r>
            <a:endParaRPr lang="zh-CN" altLang="en-US" dirty="0"/>
          </a:p>
        </p:txBody>
      </p:sp>
      <p:sp>
        <p:nvSpPr>
          <p:cNvPr id="9" name="内容占位符 8"/>
          <p:cNvSpPr>
            <a:spLocks noGrp="1"/>
          </p:cNvSpPr>
          <p:nvPr>
            <p:ph sz="half" idx="2"/>
          </p:nvPr>
        </p:nvSpPr>
        <p:spPr/>
        <p:txBody>
          <a:bodyPr/>
          <a:lstStyle/>
          <a:p>
            <a:r>
              <a:rPr lang="zh-CN" altLang="en-US" dirty="0" smtClean="0"/>
              <a:t>用例场景用来描述流经用例的路径，从用来开始到结束遍历这条路径上的所有基本流和备选流。</a:t>
            </a:r>
            <a:endParaRPr lang="en-US" altLang="zh-CN" dirty="0" smtClean="0"/>
          </a:p>
          <a:p>
            <a:r>
              <a:rPr lang="zh-CN" altLang="en-US" dirty="0" smtClean="0"/>
              <a:t>按照左图，可以确定不同的场景</a:t>
            </a:r>
            <a:endParaRPr lang="zh-CN" altLang="en-US" dirty="0"/>
          </a:p>
        </p:txBody>
      </p:sp>
      <p:pic>
        <p:nvPicPr>
          <p:cNvPr id="10" name="图片 9"/>
          <p:cNvPicPr/>
          <p:nvPr/>
        </p:nvPicPr>
        <p:blipFill>
          <a:blip r:embed="rId2">
            <a:extLst>
              <a:ext uri="{28A0092B-C50C-407E-A947-70E740481C1C}">
                <a14:useLocalDpi xmlns:a14="http://schemas.microsoft.com/office/drawing/2010/main" val="0"/>
              </a:ext>
            </a:extLst>
          </a:blip>
          <a:stretch>
            <a:fillRect/>
          </a:stretch>
        </p:blipFill>
        <p:spPr>
          <a:xfrm>
            <a:off x="612778" y="1600200"/>
            <a:ext cx="3167928" cy="4276725"/>
          </a:xfrm>
          <a:prstGeom prst="rect">
            <a:avLst/>
          </a:prstGeom>
        </p:spPr>
      </p:pic>
      <p:sp>
        <p:nvSpPr>
          <p:cNvPr id="11" name="矩形 10"/>
          <p:cNvSpPr/>
          <p:nvPr/>
        </p:nvSpPr>
        <p:spPr>
          <a:xfrm>
            <a:off x="4177258" y="4005064"/>
            <a:ext cx="4968330" cy="2446824"/>
          </a:xfrm>
          <a:prstGeom prst="rect">
            <a:avLst/>
          </a:prstGeom>
        </p:spPr>
        <p:txBody>
          <a:bodyPr wrap="square">
            <a:spAutoFit/>
          </a:bodyPr>
          <a:lstStyle/>
          <a:p>
            <a:pPr algn="just">
              <a:lnSpc>
                <a:spcPts val="1800"/>
              </a:lnSpc>
              <a:spcAft>
                <a:spcPts val="600"/>
              </a:spcAft>
            </a:pPr>
            <a:r>
              <a:rPr lang="zh-CN" altLang="zh-CN" kern="100" dirty="0">
                <a:latin typeface="Calibri" panose="020F0502020204030204" pitchFamily="34" charset="0"/>
                <a:cs typeface="Times New Roman" panose="02020603050405020304" pitchFamily="18" charset="0"/>
              </a:rPr>
              <a:t>场景</a:t>
            </a:r>
            <a:r>
              <a:rPr lang="en-US" altLang="zh-CN" kern="100" dirty="0">
                <a:latin typeface="Calibri" panose="020F0502020204030204" pitchFamily="34" charset="0"/>
                <a:cs typeface="Times New Roman" panose="02020603050405020304" pitchFamily="18" charset="0"/>
              </a:rPr>
              <a:t>1</a:t>
            </a:r>
            <a:r>
              <a:rPr lang="zh-CN" altLang="zh-CN" kern="100" dirty="0">
                <a:latin typeface="Calibri" panose="020F0502020204030204" pitchFamily="34" charset="0"/>
                <a:cs typeface="Times New Roman" panose="02020603050405020304" pitchFamily="18" charset="0"/>
              </a:rPr>
              <a:t>：基本流；</a:t>
            </a:r>
          </a:p>
          <a:p>
            <a:pPr algn="just">
              <a:lnSpc>
                <a:spcPts val="1800"/>
              </a:lnSpc>
              <a:spcAft>
                <a:spcPts val="600"/>
              </a:spcAft>
            </a:pPr>
            <a:r>
              <a:rPr lang="zh-CN" altLang="zh-CN" kern="100" dirty="0" smtClean="0">
                <a:latin typeface="Calibri" panose="020F0502020204030204" pitchFamily="34" charset="0"/>
                <a:cs typeface="Times New Roman" panose="02020603050405020304" pitchFamily="18" charset="0"/>
              </a:rPr>
              <a:t>场景</a:t>
            </a:r>
            <a:r>
              <a:rPr lang="en-US" altLang="zh-CN" kern="100" dirty="0">
                <a:latin typeface="Calibri" panose="020F0502020204030204" pitchFamily="34" charset="0"/>
                <a:cs typeface="Times New Roman" panose="02020603050405020304" pitchFamily="18" charset="0"/>
              </a:rPr>
              <a:t>2</a:t>
            </a:r>
            <a:r>
              <a:rPr lang="zh-CN" altLang="zh-CN" kern="100" dirty="0">
                <a:latin typeface="Calibri" panose="020F0502020204030204" pitchFamily="34" charset="0"/>
                <a:cs typeface="Times New Roman" panose="02020603050405020304" pitchFamily="18" charset="0"/>
              </a:rPr>
              <a:t>：基本流、备选流</a:t>
            </a:r>
            <a:r>
              <a:rPr lang="en-US" altLang="zh-CN" kern="100" dirty="0">
                <a:latin typeface="Calibri" panose="020F0502020204030204" pitchFamily="34" charset="0"/>
                <a:cs typeface="Times New Roman" panose="02020603050405020304" pitchFamily="18" charset="0"/>
              </a:rPr>
              <a:t>1</a:t>
            </a:r>
            <a:r>
              <a:rPr lang="zh-CN" altLang="zh-CN" kern="100" dirty="0">
                <a:latin typeface="Calibri" panose="020F0502020204030204" pitchFamily="34" charset="0"/>
                <a:cs typeface="Times New Roman" panose="02020603050405020304" pitchFamily="18" charset="0"/>
              </a:rPr>
              <a:t>；</a:t>
            </a:r>
          </a:p>
          <a:p>
            <a:pPr algn="just">
              <a:lnSpc>
                <a:spcPts val="1800"/>
              </a:lnSpc>
              <a:spcAft>
                <a:spcPts val="600"/>
              </a:spcAft>
            </a:pPr>
            <a:r>
              <a:rPr lang="zh-CN" altLang="zh-CN" kern="100" dirty="0" smtClean="0">
                <a:latin typeface="Calibri" panose="020F0502020204030204" pitchFamily="34" charset="0"/>
                <a:cs typeface="Times New Roman" panose="02020603050405020304" pitchFamily="18" charset="0"/>
              </a:rPr>
              <a:t>场景</a:t>
            </a:r>
            <a:r>
              <a:rPr lang="en-US" altLang="zh-CN" kern="100" dirty="0">
                <a:latin typeface="Calibri" panose="020F0502020204030204" pitchFamily="34" charset="0"/>
                <a:cs typeface="Times New Roman" panose="02020603050405020304" pitchFamily="18" charset="0"/>
              </a:rPr>
              <a:t>3</a:t>
            </a:r>
            <a:r>
              <a:rPr lang="zh-CN" altLang="zh-CN" kern="100" dirty="0">
                <a:latin typeface="Calibri" panose="020F0502020204030204" pitchFamily="34" charset="0"/>
                <a:cs typeface="Times New Roman" panose="02020603050405020304" pitchFamily="18" charset="0"/>
              </a:rPr>
              <a:t>：基本流、备选流</a:t>
            </a:r>
            <a:r>
              <a:rPr lang="en-US" altLang="zh-CN" kern="100" dirty="0">
                <a:latin typeface="Calibri" panose="020F0502020204030204" pitchFamily="34" charset="0"/>
                <a:cs typeface="Times New Roman" panose="02020603050405020304" pitchFamily="18" charset="0"/>
              </a:rPr>
              <a:t>1</a:t>
            </a:r>
            <a:r>
              <a:rPr lang="zh-CN" altLang="zh-CN" kern="100" dirty="0">
                <a:latin typeface="Calibri" panose="020F0502020204030204" pitchFamily="34" charset="0"/>
                <a:cs typeface="Times New Roman" panose="02020603050405020304" pitchFamily="18" charset="0"/>
              </a:rPr>
              <a:t>、备选流</a:t>
            </a:r>
            <a:r>
              <a:rPr lang="en-US" altLang="zh-CN" kern="100" dirty="0">
                <a:latin typeface="Calibri" panose="020F0502020204030204" pitchFamily="34" charset="0"/>
                <a:cs typeface="Times New Roman" panose="02020603050405020304" pitchFamily="18" charset="0"/>
              </a:rPr>
              <a:t>2</a:t>
            </a:r>
            <a:r>
              <a:rPr lang="zh-CN" altLang="zh-CN" kern="100" dirty="0">
                <a:latin typeface="Calibri" panose="020F0502020204030204" pitchFamily="34" charset="0"/>
                <a:cs typeface="Times New Roman" panose="02020603050405020304" pitchFamily="18" charset="0"/>
              </a:rPr>
              <a:t>；</a:t>
            </a:r>
          </a:p>
          <a:p>
            <a:pPr algn="just">
              <a:lnSpc>
                <a:spcPts val="1800"/>
              </a:lnSpc>
              <a:spcAft>
                <a:spcPts val="600"/>
              </a:spcAft>
            </a:pPr>
            <a:r>
              <a:rPr lang="zh-CN" altLang="zh-CN" kern="100" dirty="0" smtClean="0">
                <a:latin typeface="Calibri" panose="020F0502020204030204" pitchFamily="34" charset="0"/>
                <a:cs typeface="Times New Roman" panose="02020603050405020304" pitchFamily="18" charset="0"/>
              </a:rPr>
              <a:t>场景</a:t>
            </a:r>
            <a:r>
              <a:rPr lang="en-US" altLang="zh-CN" kern="100" dirty="0">
                <a:latin typeface="Calibri" panose="020F0502020204030204" pitchFamily="34" charset="0"/>
                <a:cs typeface="Times New Roman" panose="02020603050405020304" pitchFamily="18" charset="0"/>
              </a:rPr>
              <a:t>4</a:t>
            </a:r>
            <a:r>
              <a:rPr lang="zh-CN" altLang="zh-CN" kern="100" dirty="0">
                <a:latin typeface="Calibri" panose="020F0502020204030204" pitchFamily="34" charset="0"/>
                <a:cs typeface="Times New Roman" panose="02020603050405020304" pitchFamily="18" charset="0"/>
              </a:rPr>
              <a:t>：基本流、备选流</a:t>
            </a:r>
            <a:r>
              <a:rPr lang="en-US" altLang="zh-CN" kern="100" dirty="0">
                <a:latin typeface="Calibri" panose="020F0502020204030204" pitchFamily="34" charset="0"/>
                <a:cs typeface="Times New Roman" panose="02020603050405020304" pitchFamily="18" charset="0"/>
              </a:rPr>
              <a:t>3</a:t>
            </a:r>
            <a:r>
              <a:rPr lang="zh-CN" altLang="zh-CN" kern="100" dirty="0">
                <a:latin typeface="Calibri" panose="020F0502020204030204" pitchFamily="34" charset="0"/>
                <a:cs typeface="Times New Roman" panose="02020603050405020304" pitchFamily="18" charset="0"/>
              </a:rPr>
              <a:t>；</a:t>
            </a:r>
          </a:p>
          <a:p>
            <a:pPr algn="just">
              <a:lnSpc>
                <a:spcPts val="1800"/>
              </a:lnSpc>
              <a:spcAft>
                <a:spcPts val="600"/>
              </a:spcAft>
            </a:pPr>
            <a:r>
              <a:rPr lang="zh-CN" altLang="zh-CN" kern="100" dirty="0" smtClean="0">
                <a:latin typeface="Calibri" panose="020F0502020204030204" pitchFamily="34" charset="0"/>
                <a:cs typeface="Times New Roman" panose="02020603050405020304" pitchFamily="18" charset="0"/>
              </a:rPr>
              <a:t>场景</a:t>
            </a:r>
            <a:r>
              <a:rPr lang="en-US" altLang="zh-CN" kern="100" dirty="0">
                <a:latin typeface="Calibri" panose="020F0502020204030204" pitchFamily="34" charset="0"/>
                <a:cs typeface="Times New Roman" panose="02020603050405020304" pitchFamily="18" charset="0"/>
              </a:rPr>
              <a:t>5</a:t>
            </a:r>
            <a:r>
              <a:rPr lang="zh-CN" altLang="zh-CN" kern="100" dirty="0">
                <a:latin typeface="Calibri" panose="020F0502020204030204" pitchFamily="34" charset="0"/>
                <a:cs typeface="Times New Roman" panose="02020603050405020304" pitchFamily="18" charset="0"/>
              </a:rPr>
              <a:t>：基本流、备选流</a:t>
            </a:r>
            <a:r>
              <a:rPr lang="en-US" altLang="zh-CN" kern="100" dirty="0">
                <a:latin typeface="Calibri" panose="020F0502020204030204" pitchFamily="34" charset="0"/>
                <a:cs typeface="Times New Roman" panose="02020603050405020304" pitchFamily="18" charset="0"/>
              </a:rPr>
              <a:t>3</a:t>
            </a:r>
            <a:r>
              <a:rPr lang="zh-CN" altLang="zh-CN" kern="100" dirty="0">
                <a:latin typeface="Calibri" panose="020F0502020204030204" pitchFamily="34" charset="0"/>
                <a:cs typeface="Times New Roman" panose="02020603050405020304" pitchFamily="18" charset="0"/>
              </a:rPr>
              <a:t>、备选流</a:t>
            </a:r>
            <a:r>
              <a:rPr lang="en-US" altLang="zh-CN" kern="100" dirty="0">
                <a:latin typeface="Calibri" panose="020F0502020204030204" pitchFamily="34" charset="0"/>
                <a:cs typeface="Times New Roman" panose="02020603050405020304" pitchFamily="18" charset="0"/>
              </a:rPr>
              <a:t>1</a:t>
            </a:r>
            <a:r>
              <a:rPr lang="zh-CN" altLang="zh-CN" kern="100" dirty="0">
                <a:latin typeface="Calibri" panose="020F0502020204030204" pitchFamily="34" charset="0"/>
                <a:cs typeface="Times New Roman" panose="02020603050405020304" pitchFamily="18" charset="0"/>
              </a:rPr>
              <a:t>；</a:t>
            </a:r>
          </a:p>
          <a:p>
            <a:pPr algn="just">
              <a:lnSpc>
                <a:spcPts val="1800"/>
              </a:lnSpc>
              <a:spcAft>
                <a:spcPts val="600"/>
              </a:spcAft>
            </a:pPr>
            <a:r>
              <a:rPr lang="zh-CN" altLang="zh-CN" kern="100" dirty="0" smtClean="0">
                <a:latin typeface="Calibri" panose="020F0502020204030204" pitchFamily="34" charset="0"/>
                <a:cs typeface="Times New Roman" panose="02020603050405020304" pitchFamily="18" charset="0"/>
              </a:rPr>
              <a:t>场景</a:t>
            </a:r>
            <a:r>
              <a:rPr lang="en-US" altLang="zh-CN" kern="100" dirty="0">
                <a:latin typeface="Calibri" panose="020F0502020204030204" pitchFamily="34" charset="0"/>
                <a:cs typeface="Times New Roman" panose="02020603050405020304" pitchFamily="18" charset="0"/>
              </a:rPr>
              <a:t>6</a:t>
            </a:r>
            <a:r>
              <a:rPr lang="zh-CN" altLang="zh-CN" kern="100" dirty="0">
                <a:latin typeface="Calibri" panose="020F0502020204030204" pitchFamily="34" charset="0"/>
                <a:cs typeface="Times New Roman" panose="02020603050405020304" pitchFamily="18" charset="0"/>
              </a:rPr>
              <a:t>：基本流、备选流</a:t>
            </a:r>
            <a:r>
              <a:rPr lang="en-US" altLang="zh-CN" kern="100" dirty="0">
                <a:latin typeface="Calibri" panose="020F0502020204030204" pitchFamily="34" charset="0"/>
                <a:cs typeface="Times New Roman" panose="02020603050405020304" pitchFamily="18" charset="0"/>
              </a:rPr>
              <a:t>3</a:t>
            </a:r>
            <a:r>
              <a:rPr lang="zh-CN" altLang="zh-CN" kern="100" dirty="0">
                <a:latin typeface="Calibri" panose="020F0502020204030204" pitchFamily="34" charset="0"/>
                <a:cs typeface="Times New Roman" panose="02020603050405020304" pitchFamily="18" charset="0"/>
              </a:rPr>
              <a:t>、备选流</a:t>
            </a:r>
            <a:r>
              <a:rPr lang="en-US" altLang="zh-CN" kern="100" dirty="0">
                <a:latin typeface="Calibri" panose="020F0502020204030204" pitchFamily="34" charset="0"/>
                <a:cs typeface="Times New Roman" panose="02020603050405020304" pitchFamily="18" charset="0"/>
              </a:rPr>
              <a:t>1</a:t>
            </a:r>
            <a:r>
              <a:rPr lang="zh-CN" altLang="zh-CN" kern="100" dirty="0">
                <a:latin typeface="Calibri" panose="020F0502020204030204" pitchFamily="34" charset="0"/>
                <a:cs typeface="Times New Roman" panose="02020603050405020304" pitchFamily="18" charset="0"/>
              </a:rPr>
              <a:t>、备选流</a:t>
            </a:r>
            <a:r>
              <a:rPr lang="en-US" altLang="zh-CN" kern="100" dirty="0">
                <a:latin typeface="Calibri" panose="020F0502020204030204" pitchFamily="34" charset="0"/>
                <a:cs typeface="Times New Roman" panose="02020603050405020304" pitchFamily="18" charset="0"/>
              </a:rPr>
              <a:t>2</a:t>
            </a:r>
            <a:r>
              <a:rPr lang="zh-CN" altLang="zh-CN" kern="100" dirty="0">
                <a:latin typeface="Calibri" panose="020F0502020204030204" pitchFamily="34" charset="0"/>
                <a:cs typeface="Times New Roman" panose="02020603050405020304" pitchFamily="18" charset="0"/>
              </a:rPr>
              <a:t>；</a:t>
            </a:r>
          </a:p>
          <a:p>
            <a:r>
              <a:rPr lang="zh-CN" altLang="zh-CN" dirty="0" smtClean="0">
                <a:latin typeface="Calibri" panose="020F0502020204030204" pitchFamily="34" charset="0"/>
                <a:cs typeface="Times New Roman" panose="02020603050405020304" pitchFamily="18" charset="0"/>
              </a:rPr>
              <a:t>场景</a:t>
            </a:r>
            <a:r>
              <a:rPr lang="en-US" altLang="zh-CN" dirty="0">
                <a:latin typeface="Calibri" panose="020F0502020204030204" pitchFamily="34" charset="0"/>
                <a:cs typeface="Times New Roman" panose="02020603050405020304" pitchFamily="18" charset="0"/>
              </a:rPr>
              <a:t>7</a:t>
            </a:r>
            <a:r>
              <a:rPr lang="zh-CN" altLang="zh-CN" dirty="0">
                <a:latin typeface="Calibri" panose="020F0502020204030204" pitchFamily="34" charset="0"/>
                <a:cs typeface="Times New Roman" panose="02020603050405020304" pitchFamily="18" charset="0"/>
              </a:rPr>
              <a:t>：基本流、备选流</a:t>
            </a:r>
            <a:r>
              <a:rPr lang="en-US" altLang="zh-CN" dirty="0">
                <a:latin typeface="Calibri" panose="020F0502020204030204" pitchFamily="34" charset="0"/>
                <a:cs typeface="Times New Roman" panose="02020603050405020304" pitchFamily="18" charset="0"/>
              </a:rPr>
              <a:t>4</a:t>
            </a:r>
            <a:r>
              <a:rPr lang="zh-CN" altLang="zh-CN" dirty="0">
                <a:latin typeface="Calibri" panose="020F0502020204030204" pitchFamily="34" charset="0"/>
                <a:cs typeface="Times New Roman" panose="02020603050405020304" pitchFamily="18" charset="0"/>
              </a:rPr>
              <a:t>；</a:t>
            </a:r>
            <a:endParaRPr lang="zh-CN" altLang="en-US" dirty="0"/>
          </a:p>
        </p:txBody>
      </p:sp>
    </p:spTree>
    <p:extLst>
      <p:ext uri="{BB962C8B-B14F-4D97-AF65-F5344CB8AC3E}">
        <p14:creationId xmlns:p14="http://schemas.microsoft.com/office/powerpoint/2010/main" val="18774881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5"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2"/>
          <p:cNvSpPr txBox="1">
            <a:spLocks noChangeArrowheads="1"/>
          </p:cNvSpPr>
          <p:nvPr/>
        </p:nvSpPr>
        <p:spPr bwMode="auto">
          <a:xfrm>
            <a:off x="793349" y="16322"/>
            <a:ext cx="7775337" cy="599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场景法的测试运用</a:t>
            </a:r>
            <a:endParaRPr lang="zh-CN" altLang="en-US" dirty="0" smtClean="0"/>
          </a:p>
        </p:txBody>
      </p:sp>
      <p:pic>
        <p:nvPicPr>
          <p:cNvPr id="12" name="图片 11"/>
          <p:cNvPicPr/>
          <p:nvPr/>
        </p:nvPicPr>
        <p:blipFill>
          <a:blip r:embed="rId2">
            <a:extLst>
              <a:ext uri="{28A0092B-C50C-407E-A947-70E740481C1C}">
                <a14:useLocalDpi xmlns:a14="http://schemas.microsoft.com/office/drawing/2010/main" val="0"/>
              </a:ext>
            </a:extLst>
          </a:blip>
          <a:stretch>
            <a:fillRect/>
          </a:stretch>
        </p:blipFill>
        <p:spPr>
          <a:xfrm>
            <a:off x="233206" y="1600200"/>
            <a:ext cx="8156012" cy="3989040"/>
          </a:xfrm>
          <a:prstGeom prst="rect">
            <a:avLst/>
          </a:prstGeom>
        </p:spPr>
      </p:pic>
    </p:spTree>
    <p:extLst>
      <p:ext uri="{BB962C8B-B14F-4D97-AF65-F5344CB8AC3E}">
        <p14:creationId xmlns:p14="http://schemas.microsoft.com/office/powerpoint/2010/main" val="11231759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5"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2"/>
          <p:cNvSpPr txBox="1">
            <a:spLocks noChangeArrowheads="1"/>
          </p:cNvSpPr>
          <p:nvPr/>
        </p:nvSpPr>
        <p:spPr bwMode="auto">
          <a:xfrm>
            <a:off x="793349" y="16322"/>
            <a:ext cx="7775337" cy="599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场景法的测试运用</a:t>
            </a:r>
            <a:endParaRPr lang="zh-CN" altLang="en-US" dirty="0" smtClean="0"/>
          </a:p>
        </p:txBody>
      </p:sp>
      <p:grpSp>
        <p:nvGrpSpPr>
          <p:cNvPr id="9" name="组合 8"/>
          <p:cNvGrpSpPr/>
          <p:nvPr/>
        </p:nvGrpSpPr>
        <p:grpSpPr>
          <a:xfrm>
            <a:off x="0" y="764704"/>
            <a:ext cx="5638800" cy="5573847"/>
            <a:chOff x="0" y="764704"/>
            <a:chExt cx="5638800" cy="5573847"/>
          </a:xfrm>
        </p:grpSpPr>
        <p:pic>
          <p:nvPicPr>
            <p:cNvPr id="3" name="图片 2"/>
            <p:cNvPicPr>
              <a:picLocks noChangeAspect="1"/>
            </p:cNvPicPr>
            <p:nvPr/>
          </p:nvPicPr>
          <p:blipFill>
            <a:blip r:embed="rId2"/>
            <a:stretch>
              <a:fillRect/>
            </a:stretch>
          </p:blipFill>
          <p:spPr>
            <a:xfrm>
              <a:off x="0" y="764704"/>
              <a:ext cx="5638800" cy="4048125"/>
            </a:xfrm>
            <a:prstGeom prst="rect">
              <a:avLst/>
            </a:prstGeom>
          </p:spPr>
        </p:pic>
        <p:pic>
          <p:nvPicPr>
            <p:cNvPr id="7" name="图片 6"/>
            <p:cNvPicPr>
              <a:picLocks noChangeAspect="1"/>
            </p:cNvPicPr>
            <p:nvPr/>
          </p:nvPicPr>
          <p:blipFill>
            <a:blip r:embed="rId3"/>
            <a:stretch>
              <a:fillRect/>
            </a:stretch>
          </p:blipFill>
          <p:spPr>
            <a:xfrm>
              <a:off x="1116410" y="4805026"/>
              <a:ext cx="4324350" cy="1533525"/>
            </a:xfrm>
            <a:prstGeom prst="rect">
              <a:avLst/>
            </a:prstGeom>
          </p:spPr>
        </p:pic>
      </p:grpSp>
      <p:pic>
        <p:nvPicPr>
          <p:cNvPr id="8" name="图片 7"/>
          <p:cNvPicPr>
            <a:picLocks noChangeAspect="1"/>
          </p:cNvPicPr>
          <p:nvPr/>
        </p:nvPicPr>
        <p:blipFill>
          <a:blip r:embed="rId4"/>
          <a:stretch>
            <a:fillRect/>
          </a:stretch>
        </p:blipFill>
        <p:spPr>
          <a:xfrm>
            <a:off x="3278585" y="1033126"/>
            <a:ext cx="5715000" cy="5305425"/>
          </a:xfrm>
          <a:prstGeom prst="rect">
            <a:avLst/>
          </a:prstGeom>
        </p:spPr>
      </p:pic>
    </p:spTree>
    <p:extLst>
      <p:ext uri="{BB962C8B-B14F-4D97-AF65-F5344CB8AC3E}">
        <p14:creationId xmlns:p14="http://schemas.microsoft.com/office/powerpoint/2010/main" val="35568028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Rectangle 2"/>
          <p:cNvSpPr txBox="1">
            <a:spLocks noChangeArrowheads="1"/>
          </p:cNvSpPr>
          <p:nvPr/>
        </p:nvSpPr>
        <p:spPr bwMode="auto">
          <a:xfrm>
            <a:off x="793349" y="16322"/>
            <a:ext cx="7775337" cy="599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场景法的测试运用</a:t>
            </a:r>
            <a:endParaRPr lang="zh-CN" altLang="en-US" dirty="0" smtClean="0"/>
          </a:p>
        </p:txBody>
      </p:sp>
      <p:graphicFrame>
        <p:nvGraphicFramePr>
          <p:cNvPr id="9" name="表格 8"/>
          <p:cNvGraphicFramePr>
            <a:graphicFrameLocks noGrp="1"/>
          </p:cNvGraphicFramePr>
          <p:nvPr>
            <p:extLst>
              <p:ext uri="{D42A27DB-BD31-4B8C-83A1-F6EECF244321}">
                <p14:modId xmlns:p14="http://schemas.microsoft.com/office/powerpoint/2010/main" val="401511748"/>
              </p:ext>
            </p:extLst>
          </p:nvPr>
        </p:nvGraphicFramePr>
        <p:xfrm>
          <a:off x="788880" y="1484784"/>
          <a:ext cx="6882199" cy="2664174"/>
        </p:xfrm>
        <a:graphic>
          <a:graphicData uri="http://schemas.openxmlformats.org/drawingml/2006/table">
            <a:tbl>
              <a:tblPr firstRow="1" firstCol="1" bandRow="1"/>
              <a:tblGrid>
                <a:gridCol w="2949283">
                  <a:extLst>
                    <a:ext uri="{9D8B030D-6E8A-4147-A177-3AD203B41FA5}">
                      <a16:colId xmlns:a16="http://schemas.microsoft.com/office/drawing/2014/main" val="2716686888"/>
                    </a:ext>
                  </a:extLst>
                </a:gridCol>
                <a:gridCol w="1638580">
                  <a:extLst>
                    <a:ext uri="{9D8B030D-6E8A-4147-A177-3AD203B41FA5}">
                      <a16:colId xmlns:a16="http://schemas.microsoft.com/office/drawing/2014/main" val="2063130631"/>
                    </a:ext>
                  </a:extLst>
                </a:gridCol>
                <a:gridCol w="2294336">
                  <a:extLst>
                    <a:ext uri="{9D8B030D-6E8A-4147-A177-3AD203B41FA5}">
                      <a16:colId xmlns:a16="http://schemas.microsoft.com/office/drawing/2014/main" val="1583389030"/>
                    </a:ext>
                  </a:extLst>
                </a:gridCol>
              </a:tblGrid>
              <a:tr h="291629">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场景描述</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基本流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备选流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0363508"/>
                  </a:ext>
                </a:extLst>
              </a:tr>
              <a:tr h="291629">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场景</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成功的提款</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基本流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708566"/>
                  </a:ext>
                </a:extLst>
              </a:tr>
              <a:tr h="291629">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场景</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2-ATM</a:t>
                      </a: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内没有现金</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基本流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备选流</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2</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3993876"/>
                  </a:ext>
                </a:extLst>
              </a:tr>
              <a:tr h="291629">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场景</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3-ATM</a:t>
                      </a: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内现金不足</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基本流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备选流</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3</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9605458"/>
                  </a:ext>
                </a:extLst>
              </a:tr>
              <a:tr h="291629">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场景</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4-PIN</a:t>
                      </a: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有误（还有输入机会）</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基本流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备选流</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4</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7437918"/>
                  </a:ext>
                </a:extLst>
              </a:tr>
              <a:tr h="291629">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场景</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5-PIN</a:t>
                      </a: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有误（不再有输入机会）</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基本流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备选流</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4</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8635740"/>
                  </a:ext>
                </a:extLst>
              </a:tr>
              <a:tr h="291629">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场景</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6-</a:t>
                      </a: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账户不存在</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账户信息错误</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基本流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备选流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4282570"/>
                  </a:ext>
                </a:extLst>
              </a:tr>
              <a:tr h="291629">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场景</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7-</a:t>
                      </a: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账户余额不足</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基本流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备选流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1530083"/>
                  </a:ext>
                </a:extLst>
              </a:tr>
            </a:tbl>
          </a:graphicData>
        </a:graphic>
      </p:graphicFrame>
      <p:sp>
        <p:nvSpPr>
          <p:cNvPr id="10" name="文本框 9"/>
          <p:cNvSpPr txBox="1"/>
          <p:nvPr/>
        </p:nvSpPr>
        <p:spPr>
          <a:xfrm>
            <a:off x="1116410" y="897940"/>
            <a:ext cx="2467342" cy="369332"/>
          </a:xfrm>
          <a:prstGeom prst="rect">
            <a:avLst/>
          </a:prstGeom>
          <a:noFill/>
        </p:spPr>
        <p:txBody>
          <a:bodyPr wrap="none" rtlCol="0">
            <a:spAutoFit/>
          </a:bodyPr>
          <a:lstStyle/>
          <a:p>
            <a:r>
              <a:rPr lang="en-US" altLang="zh-CN" dirty="0" smtClean="0"/>
              <a:t>Step1:</a:t>
            </a:r>
            <a:r>
              <a:rPr lang="zh-CN" altLang="en-US" dirty="0" smtClean="0"/>
              <a:t>测试场景的设计</a:t>
            </a:r>
            <a:endParaRPr lang="zh-CN" altLang="en-US" dirty="0"/>
          </a:p>
        </p:txBody>
      </p:sp>
    </p:spTree>
    <p:extLst>
      <p:ext uri="{BB962C8B-B14F-4D97-AF65-F5344CB8AC3E}">
        <p14:creationId xmlns:p14="http://schemas.microsoft.com/office/powerpoint/2010/main" val="309006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Rectangle 2"/>
          <p:cNvSpPr txBox="1">
            <a:spLocks noChangeArrowheads="1"/>
          </p:cNvSpPr>
          <p:nvPr/>
        </p:nvSpPr>
        <p:spPr bwMode="auto">
          <a:xfrm>
            <a:off x="793349" y="16322"/>
            <a:ext cx="7775337" cy="599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场景法的测试运用</a:t>
            </a:r>
            <a:endParaRPr lang="zh-CN" altLang="en-US" dirty="0" smtClean="0"/>
          </a:p>
        </p:txBody>
      </p:sp>
      <p:sp>
        <p:nvSpPr>
          <p:cNvPr id="10" name="文本框 9"/>
          <p:cNvSpPr txBox="1"/>
          <p:nvPr/>
        </p:nvSpPr>
        <p:spPr>
          <a:xfrm>
            <a:off x="6101344" y="131471"/>
            <a:ext cx="2467342" cy="369332"/>
          </a:xfrm>
          <a:prstGeom prst="rect">
            <a:avLst/>
          </a:prstGeom>
          <a:noFill/>
        </p:spPr>
        <p:txBody>
          <a:bodyPr wrap="none" rtlCol="0">
            <a:spAutoFit/>
          </a:bodyPr>
          <a:lstStyle/>
          <a:p>
            <a:r>
              <a:rPr lang="en-US" altLang="zh-CN" dirty="0" smtClean="0"/>
              <a:t>Step2:</a:t>
            </a:r>
            <a:r>
              <a:rPr lang="zh-CN" altLang="en-US" dirty="0" smtClean="0"/>
              <a:t>测试用例的设计</a:t>
            </a:r>
            <a:endParaRPr lang="zh-CN" altLang="en-US" dirty="0"/>
          </a:p>
        </p:txBody>
      </p:sp>
      <p:graphicFrame>
        <p:nvGraphicFramePr>
          <p:cNvPr id="2" name="表格 1"/>
          <p:cNvGraphicFramePr>
            <a:graphicFrameLocks noGrp="1"/>
          </p:cNvGraphicFramePr>
          <p:nvPr>
            <p:extLst>
              <p:ext uri="{D42A27DB-BD31-4B8C-83A1-F6EECF244321}">
                <p14:modId xmlns:p14="http://schemas.microsoft.com/office/powerpoint/2010/main" val="1184888193"/>
              </p:ext>
            </p:extLst>
          </p:nvPr>
        </p:nvGraphicFramePr>
        <p:xfrm>
          <a:off x="335967" y="908720"/>
          <a:ext cx="8892953" cy="5595621"/>
        </p:xfrm>
        <a:graphic>
          <a:graphicData uri="http://schemas.openxmlformats.org/drawingml/2006/table">
            <a:tbl>
              <a:tblPr firstRow="1" firstCol="1" bandRow="1"/>
              <a:tblGrid>
                <a:gridCol w="815894">
                  <a:extLst>
                    <a:ext uri="{9D8B030D-6E8A-4147-A177-3AD203B41FA5}">
                      <a16:colId xmlns:a16="http://schemas.microsoft.com/office/drawing/2014/main" val="1539502907"/>
                    </a:ext>
                  </a:extLst>
                </a:gridCol>
                <a:gridCol w="1692708">
                  <a:extLst>
                    <a:ext uri="{9D8B030D-6E8A-4147-A177-3AD203B41FA5}">
                      <a16:colId xmlns:a16="http://schemas.microsoft.com/office/drawing/2014/main" val="2513996949"/>
                    </a:ext>
                  </a:extLst>
                </a:gridCol>
                <a:gridCol w="1063559">
                  <a:extLst>
                    <a:ext uri="{9D8B030D-6E8A-4147-A177-3AD203B41FA5}">
                      <a16:colId xmlns:a16="http://schemas.microsoft.com/office/drawing/2014/main" val="730271395"/>
                    </a:ext>
                  </a:extLst>
                </a:gridCol>
                <a:gridCol w="1063559">
                  <a:extLst>
                    <a:ext uri="{9D8B030D-6E8A-4147-A177-3AD203B41FA5}">
                      <a16:colId xmlns:a16="http://schemas.microsoft.com/office/drawing/2014/main" val="2943531002"/>
                    </a:ext>
                  </a:extLst>
                </a:gridCol>
                <a:gridCol w="1063559">
                  <a:extLst>
                    <a:ext uri="{9D8B030D-6E8A-4147-A177-3AD203B41FA5}">
                      <a16:colId xmlns:a16="http://schemas.microsoft.com/office/drawing/2014/main" val="3410248283"/>
                    </a:ext>
                  </a:extLst>
                </a:gridCol>
                <a:gridCol w="1064558">
                  <a:extLst>
                    <a:ext uri="{9D8B030D-6E8A-4147-A177-3AD203B41FA5}">
                      <a16:colId xmlns:a16="http://schemas.microsoft.com/office/drawing/2014/main" val="1959805197"/>
                    </a:ext>
                  </a:extLst>
                </a:gridCol>
                <a:gridCol w="1064558">
                  <a:extLst>
                    <a:ext uri="{9D8B030D-6E8A-4147-A177-3AD203B41FA5}">
                      <a16:colId xmlns:a16="http://schemas.microsoft.com/office/drawing/2014/main" val="3078141954"/>
                    </a:ext>
                  </a:extLst>
                </a:gridCol>
                <a:gridCol w="1064558">
                  <a:extLst>
                    <a:ext uri="{9D8B030D-6E8A-4147-A177-3AD203B41FA5}">
                      <a16:colId xmlns:a16="http://schemas.microsoft.com/office/drawing/2014/main" val="3372928585"/>
                    </a:ext>
                  </a:extLst>
                </a:gridCol>
              </a:tblGrid>
              <a:tr h="222868">
                <a:tc rowSpan="2">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TCID</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场景</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条件</a:t>
                      </a: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输入</a:t>
                      </a: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预期输出</a:t>
                      </a:r>
                    </a:p>
                  </a:txBody>
                  <a:tcPr marL="50673" marR="50673"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6879157"/>
                  </a:ext>
                </a:extLst>
              </a:tr>
              <a:tr h="506732">
                <a:tc vMerge="1">
                  <a:txBody>
                    <a:bodyPr/>
                    <a:lstStyle/>
                    <a:p>
                      <a:endParaRPr lang="zh-CN" altLang="en-US"/>
                    </a:p>
                  </a:txBody>
                  <a:tcPr/>
                </a:tc>
                <a:tc vMerge="1">
                  <a:txBody>
                    <a:bodyPr/>
                    <a:lstStyle/>
                    <a:p>
                      <a:endParaRPr lang="zh-CN" altLang="en-US"/>
                    </a:p>
                  </a:txBody>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PIN</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帐号</a:t>
                      </a: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输入（或选择的金额）</a:t>
                      </a: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账面金额</a:t>
                      </a: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ATM</a:t>
                      </a: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内的金额</a:t>
                      </a: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671678966"/>
                  </a:ext>
                </a:extLst>
              </a:tr>
              <a:tr h="337821">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TC1</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场景</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a:t>
                      </a: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成功的提款</a:t>
                      </a: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成功提款</a:t>
                      </a:r>
                    </a:p>
                  </a:txBody>
                  <a:tcPr marL="50673" marR="50673"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367459"/>
                  </a:ext>
                </a:extLst>
              </a:tr>
              <a:tr h="506732">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TC2</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场景</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2-ATM</a:t>
                      </a: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内没有现金</a:t>
                      </a: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I</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提款选项不可用，用例结束</a:t>
                      </a:r>
                    </a:p>
                  </a:txBody>
                  <a:tcPr marL="50673" marR="50673"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9892761"/>
                  </a:ext>
                </a:extLst>
              </a:tr>
              <a:tr h="844553">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TC3</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场景</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3-ATM</a:t>
                      </a: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内现金不足</a:t>
                      </a: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I</a:t>
                      </a:r>
                      <a:endParaRPr lang="zh-CN" sz="1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警告信息并返回基本流步骤</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6-</a:t>
                      </a: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输入金额</a:t>
                      </a:r>
                    </a:p>
                  </a:txBody>
                  <a:tcPr marL="50673" marR="50673"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5253849"/>
                  </a:ext>
                </a:extLst>
              </a:tr>
              <a:tr h="675643">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TC4</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场景</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4-PIN</a:t>
                      </a: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有误（还有不止一次输入机会）</a:t>
                      </a: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I</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n/a</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endParaRPr lang="zh-CN" sz="1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警告信息，返回基本流步骤</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4</a:t>
                      </a: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，输入</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PIN</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1676091"/>
                  </a:ext>
                </a:extLst>
              </a:tr>
              <a:tr h="675643">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TC5</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场景</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4-PIN</a:t>
                      </a: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有误（还有一次输入机会）</a:t>
                      </a: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I</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n/a</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警告信息，返回基本流步骤</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4</a:t>
                      </a: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，输入</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PIN</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7963307"/>
                  </a:ext>
                </a:extLst>
              </a:tr>
              <a:tr h="506732">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TC6</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场景</a:t>
                      </a: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4-PIN</a:t>
                      </a:r>
                      <a:r>
                        <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有误（不再有输入机会）</a:t>
                      </a: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I</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n/a</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endParaRPr lang="zh-CN" sz="1600"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en-US" sz="1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endParaRPr lang="zh-CN" sz="1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50673" marR="50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600"/>
                        </a:spcAft>
                      </a:pPr>
                      <a:r>
                        <a:rPr lang="zh-CN" sz="16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警告信息，吞卡，用例结束</a:t>
                      </a:r>
                    </a:p>
                  </a:txBody>
                  <a:tcPr marL="50673" marR="50673"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8626716"/>
                  </a:ext>
                </a:extLst>
              </a:tr>
            </a:tbl>
          </a:graphicData>
        </a:graphic>
      </p:graphicFrame>
    </p:spTree>
    <p:extLst>
      <p:ext uri="{BB962C8B-B14F-4D97-AF65-F5344CB8AC3E}">
        <p14:creationId xmlns:p14="http://schemas.microsoft.com/office/powerpoint/2010/main" val="383991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type="body" idx="1"/>
          </p:nvPr>
        </p:nvSpPr>
        <p:spPr bwMode="auto">
          <a:xfrm>
            <a:off x="470992" y="980728"/>
            <a:ext cx="8229600" cy="1824607"/>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t>基本概念</a:t>
            </a:r>
            <a:endParaRPr lang="en-US" altLang="zh-CN" dirty="0" smtClean="0"/>
          </a:p>
          <a:p>
            <a:pPr lvl="1"/>
            <a:r>
              <a:rPr lang="zh-CN" altLang="en-US" dirty="0" smtClean="0"/>
              <a:t>控制流图 </a:t>
            </a:r>
            <a:r>
              <a:rPr lang="en-US" altLang="zh-CN" dirty="0" smtClean="0"/>
              <a:t>Vs. </a:t>
            </a:r>
            <a:r>
              <a:rPr lang="zh-CN" altLang="en-US" dirty="0" smtClean="0"/>
              <a:t>数据流图</a:t>
            </a:r>
            <a:endParaRPr lang="en-US" altLang="zh-CN" dirty="0" smtClean="0"/>
          </a:p>
          <a:p>
            <a:pPr lvl="1"/>
            <a:r>
              <a:rPr lang="zh-CN" altLang="en-US" dirty="0" smtClean="0"/>
              <a:t>圈复杂度</a:t>
            </a:r>
            <a:endParaRPr lang="en-US" altLang="zh-CN" dirty="0" smtClean="0"/>
          </a:p>
        </p:txBody>
      </p:sp>
      <p:sp>
        <p:nvSpPr>
          <p:cNvPr id="4"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532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白盒测试方法</a:t>
            </a:r>
            <a:r>
              <a:rPr lang="en-US" altLang="zh-CN" sz="2400" dirty="0" smtClean="0">
                <a:latin typeface="微软雅黑" panose="020B0503020204020204" pitchFamily="34" charset="-122"/>
              </a:rPr>
              <a:t>-</a:t>
            </a:r>
            <a:r>
              <a:rPr lang="zh-CN" altLang="en-US" sz="2400" dirty="0" smtClean="0">
                <a:latin typeface="微软雅黑" panose="020B0503020204020204" pitchFamily="34" charset="-122"/>
              </a:rPr>
              <a:t>基路径测试方法</a:t>
            </a:r>
            <a:endParaRPr lang="zh-CN" altLang="en-US" sz="2400" dirty="0">
              <a:latin typeface="微软雅黑" panose="020B0503020204020204" pitchFamily="34" charset="-122"/>
            </a:endParaRPr>
          </a:p>
        </p:txBody>
      </p:sp>
      <p:sp>
        <p:nvSpPr>
          <p:cNvPr id="5"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0" name="Picture 2" descr="复合条件流程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73" y="3495081"/>
            <a:ext cx="5659754" cy="273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 name="Picture 3" descr="复合条件控制流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986" y="3922242"/>
            <a:ext cx="2563812"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7286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
                                        </p:tgtEl>
                                        <p:attrNameLst>
                                          <p:attrName>ppt_y</p:attrName>
                                        </p:attrNameLst>
                                      </p:cBhvr>
                                      <p:tavLst>
                                        <p:tav tm="0">
                                          <p:val>
                                            <p:strVal val="#ppt_y"/>
                                          </p:val>
                                        </p:tav>
                                        <p:tav tm="100000">
                                          <p:val>
                                            <p:strVal val="#ppt_y"/>
                                          </p:val>
                                        </p:tav>
                                      </p:tavLst>
                                    </p:anim>
                                    <p:anim calcmode="lin" valueType="num">
                                      <p:cBhvr>
                                        <p:cTn id="1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
                                        </p:tgtEl>
                                      </p:cBhvr>
                                    </p:animEffect>
                                  </p:childTnLst>
                                </p:cTn>
                              </p:par>
                            </p:childTnLst>
                          </p:cTn>
                        </p:par>
                        <p:par>
                          <p:cTn id="17" fill="hold">
                            <p:stCondLst>
                              <p:cond delay="122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9" name="Group 81"/>
          <p:cNvGrpSpPr>
            <a:grpSpLocks/>
          </p:cNvGrpSpPr>
          <p:nvPr/>
        </p:nvGrpSpPr>
        <p:grpSpPr bwMode="auto">
          <a:xfrm>
            <a:off x="795" y="3200400"/>
            <a:ext cx="2230993" cy="2667000"/>
            <a:chOff x="674" y="2352"/>
            <a:chExt cx="1041" cy="1104"/>
          </a:xfrm>
        </p:grpSpPr>
        <p:sp>
          <p:nvSpPr>
            <p:cNvPr id="69695" name="Oval 66"/>
            <p:cNvSpPr>
              <a:spLocks noChangeArrowheads="1"/>
            </p:cNvSpPr>
            <p:nvPr/>
          </p:nvSpPr>
          <p:spPr bwMode="auto">
            <a:xfrm>
              <a:off x="1058" y="2496"/>
              <a:ext cx="192" cy="144"/>
            </a:xfrm>
            <a:prstGeom prst="ellipse">
              <a:avLst/>
            </a:prstGeom>
            <a:solidFill>
              <a:schemeClr val="accent1"/>
            </a:solidFill>
            <a:ln w="9525">
              <a:solidFill>
                <a:schemeClr val="bg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9696" name="Line 67"/>
            <p:cNvSpPr>
              <a:spLocks noChangeShapeType="1"/>
            </p:cNvSpPr>
            <p:nvPr/>
          </p:nvSpPr>
          <p:spPr bwMode="auto">
            <a:xfrm>
              <a:off x="1154" y="2352"/>
              <a:ext cx="0" cy="144"/>
            </a:xfrm>
            <a:prstGeom prst="line">
              <a:avLst/>
            </a:prstGeom>
            <a:noFill/>
            <a:ln w="9525">
              <a:solidFill>
                <a:schemeClr val="bg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97" name="Line 68"/>
            <p:cNvSpPr>
              <a:spLocks noChangeShapeType="1"/>
            </p:cNvSpPr>
            <p:nvPr/>
          </p:nvSpPr>
          <p:spPr bwMode="auto">
            <a:xfrm flipH="1">
              <a:off x="1008" y="2640"/>
              <a:ext cx="144" cy="24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98" name="Oval 69"/>
            <p:cNvSpPr>
              <a:spLocks noChangeArrowheads="1"/>
            </p:cNvSpPr>
            <p:nvPr/>
          </p:nvSpPr>
          <p:spPr bwMode="auto">
            <a:xfrm>
              <a:off x="866" y="2880"/>
              <a:ext cx="192" cy="144"/>
            </a:xfrm>
            <a:prstGeom prst="ellipse">
              <a:avLst/>
            </a:prstGeom>
            <a:solidFill>
              <a:schemeClr val="accent1"/>
            </a:solidFill>
            <a:ln w="9525">
              <a:solidFill>
                <a:schemeClr val="bg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9699" name="Line 70"/>
            <p:cNvSpPr>
              <a:spLocks noChangeShapeType="1"/>
            </p:cNvSpPr>
            <p:nvPr/>
          </p:nvSpPr>
          <p:spPr bwMode="auto">
            <a:xfrm>
              <a:off x="1200" y="2640"/>
              <a:ext cx="192"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00" name="Oval 71"/>
            <p:cNvSpPr>
              <a:spLocks noChangeArrowheads="1"/>
            </p:cNvSpPr>
            <p:nvPr/>
          </p:nvSpPr>
          <p:spPr bwMode="auto">
            <a:xfrm>
              <a:off x="1346" y="2832"/>
              <a:ext cx="192" cy="144"/>
            </a:xfrm>
            <a:prstGeom prst="ellipse">
              <a:avLst/>
            </a:prstGeom>
            <a:solidFill>
              <a:schemeClr val="accent1"/>
            </a:solidFill>
            <a:ln w="9525">
              <a:solidFill>
                <a:schemeClr val="bg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9701" name="Line 72"/>
            <p:cNvSpPr>
              <a:spLocks noChangeShapeType="1"/>
            </p:cNvSpPr>
            <p:nvPr/>
          </p:nvSpPr>
          <p:spPr bwMode="auto">
            <a:xfrm>
              <a:off x="1008" y="2976"/>
              <a:ext cx="192"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02" name="Oval 73"/>
            <p:cNvSpPr>
              <a:spLocks noChangeArrowheads="1"/>
            </p:cNvSpPr>
            <p:nvPr/>
          </p:nvSpPr>
          <p:spPr bwMode="auto">
            <a:xfrm>
              <a:off x="1154" y="3168"/>
              <a:ext cx="192" cy="144"/>
            </a:xfrm>
            <a:prstGeom prst="ellipse">
              <a:avLst/>
            </a:prstGeom>
            <a:solidFill>
              <a:schemeClr val="accent1"/>
            </a:solidFill>
            <a:ln w="9525">
              <a:solidFill>
                <a:schemeClr val="bg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9703" name="Line 74"/>
            <p:cNvSpPr>
              <a:spLocks noChangeShapeType="1"/>
            </p:cNvSpPr>
            <p:nvPr/>
          </p:nvSpPr>
          <p:spPr bwMode="auto">
            <a:xfrm flipH="1">
              <a:off x="1296" y="2976"/>
              <a:ext cx="96"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04" name="Text Box 76"/>
            <p:cNvSpPr txBox="1">
              <a:spLocks noChangeArrowheads="1"/>
            </p:cNvSpPr>
            <p:nvPr/>
          </p:nvSpPr>
          <p:spPr bwMode="auto">
            <a:xfrm>
              <a:off x="674" y="2849"/>
              <a:ext cx="174"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latin typeface="Times New Roman" panose="02020603050405020304" pitchFamily="18" charset="0"/>
                  <a:ea typeface="宋体" panose="02010600030101010101" pitchFamily="2" charset="-122"/>
                </a:rPr>
                <a:t>S1</a:t>
              </a:r>
            </a:p>
          </p:txBody>
        </p:sp>
        <p:sp>
          <p:nvSpPr>
            <p:cNvPr id="69705" name="Text Box 77"/>
            <p:cNvSpPr txBox="1">
              <a:spLocks noChangeArrowheads="1"/>
            </p:cNvSpPr>
            <p:nvPr/>
          </p:nvSpPr>
          <p:spPr bwMode="auto">
            <a:xfrm>
              <a:off x="1536" y="2832"/>
              <a:ext cx="179"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latin typeface="Times New Roman" panose="02020603050405020304" pitchFamily="18" charset="0"/>
                  <a:ea typeface="宋体" panose="02010600030101010101" pitchFamily="2" charset="-122"/>
                </a:rPr>
                <a:t>Sn</a:t>
              </a:r>
            </a:p>
          </p:txBody>
        </p:sp>
        <p:sp>
          <p:nvSpPr>
            <p:cNvPr id="69706" name="Text Box 78"/>
            <p:cNvSpPr txBox="1">
              <a:spLocks noChangeArrowheads="1"/>
            </p:cNvSpPr>
            <p:nvPr/>
          </p:nvSpPr>
          <p:spPr bwMode="auto">
            <a:xfrm>
              <a:off x="1202" y="2352"/>
              <a:ext cx="142"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latin typeface="Times New Roman" panose="02020603050405020304" pitchFamily="18" charset="0"/>
                  <a:ea typeface="宋体" panose="02010600030101010101" pitchFamily="2" charset="-122"/>
                </a:rPr>
                <a:t>C</a:t>
              </a:r>
            </a:p>
          </p:txBody>
        </p:sp>
        <p:sp>
          <p:nvSpPr>
            <p:cNvPr id="69707" name="Line 79"/>
            <p:cNvSpPr>
              <a:spLocks noChangeShapeType="1"/>
            </p:cNvSpPr>
            <p:nvPr/>
          </p:nvSpPr>
          <p:spPr bwMode="auto">
            <a:xfrm>
              <a:off x="1250" y="3312"/>
              <a:ext cx="0" cy="144"/>
            </a:xfrm>
            <a:prstGeom prst="line">
              <a:avLst/>
            </a:prstGeom>
            <a:noFill/>
            <a:ln w="9525">
              <a:solidFill>
                <a:schemeClr val="bg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08" name="Line 80"/>
            <p:cNvSpPr>
              <a:spLocks noChangeShapeType="1"/>
            </p:cNvSpPr>
            <p:nvPr/>
          </p:nvSpPr>
          <p:spPr bwMode="auto">
            <a:xfrm>
              <a:off x="1056" y="2928"/>
              <a:ext cx="28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 name="组合 1"/>
          <p:cNvGrpSpPr/>
          <p:nvPr/>
        </p:nvGrpSpPr>
        <p:grpSpPr>
          <a:xfrm>
            <a:off x="450371" y="228807"/>
            <a:ext cx="8378198" cy="6249988"/>
            <a:chOff x="153194" y="0"/>
            <a:chExt cx="8378198" cy="6249988"/>
          </a:xfrm>
        </p:grpSpPr>
        <p:sp>
          <p:nvSpPr>
            <p:cNvPr id="69634" name="Oval 48"/>
            <p:cNvSpPr>
              <a:spLocks noChangeArrowheads="1"/>
            </p:cNvSpPr>
            <p:nvPr/>
          </p:nvSpPr>
          <p:spPr bwMode="ltGray">
            <a:xfrm>
              <a:off x="991394" y="1199406"/>
              <a:ext cx="685800" cy="649188"/>
            </a:xfrm>
            <a:prstGeom prst="ellipse">
              <a:avLst/>
            </a:prstGeom>
            <a:solidFill>
              <a:schemeClr val="accent1"/>
            </a:solidFill>
            <a:ln w="12700">
              <a:solidFill>
                <a:schemeClr val="tx1"/>
              </a:solidFill>
              <a:round/>
              <a:headEnd/>
              <a:tailEnd/>
            </a:ln>
          </p:spPr>
          <p:txBody>
            <a:bodyPr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9635" name="Line 49"/>
            <p:cNvSpPr>
              <a:spLocks noChangeShapeType="1"/>
            </p:cNvSpPr>
            <p:nvPr/>
          </p:nvSpPr>
          <p:spPr bwMode="ltGray">
            <a:xfrm>
              <a:off x="1391444" y="533400"/>
              <a:ext cx="0" cy="685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636" name="Line 50"/>
            <p:cNvSpPr>
              <a:spLocks noChangeShapeType="1"/>
            </p:cNvSpPr>
            <p:nvPr/>
          </p:nvSpPr>
          <p:spPr bwMode="ltGray">
            <a:xfrm>
              <a:off x="1372394" y="1828800"/>
              <a:ext cx="0" cy="685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69637" name="Group 65"/>
            <p:cNvGrpSpPr>
              <a:grpSpLocks/>
            </p:cNvGrpSpPr>
            <p:nvPr/>
          </p:nvGrpSpPr>
          <p:grpSpPr bwMode="auto">
            <a:xfrm>
              <a:off x="2439194" y="0"/>
              <a:ext cx="2373176" cy="2743200"/>
              <a:chOff x="2736" y="1248"/>
              <a:chExt cx="1026" cy="1104"/>
            </a:xfrm>
          </p:grpSpPr>
          <p:sp>
            <p:nvSpPr>
              <p:cNvPr id="69709" name="Oval 51"/>
              <p:cNvSpPr>
                <a:spLocks noChangeArrowheads="1"/>
              </p:cNvSpPr>
              <p:nvPr/>
            </p:nvSpPr>
            <p:spPr bwMode="auto">
              <a:xfrm>
                <a:off x="3120" y="1392"/>
                <a:ext cx="192" cy="144"/>
              </a:xfrm>
              <a:prstGeom prst="ellipse">
                <a:avLst/>
              </a:prstGeom>
              <a:solidFill>
                <a:schemeClr val="accent1"/>
              </a:solidFill>
              <a:ln w="9525">
                <a:solidFill>
                  <a:schemeClr val="bg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9710" name="Line 52"/>
              <p:cNvSpPr>
                <a:spLocks noChangeShapeType="1"/>
              </p:cNvSpPr>
              <p:nvPr/>
            </p:nvSpPr>
            <p:spPr bwMode="auto">
              <a:xfrm>
                <a:off x="3216" y="1248"/>
                <a:ext cx="1" cy="144"/>
              </a:xfrm>
              <a:prstGeom prst="line">
                <a:avLst/>
              </a:prstGeom>
              <a:noFill/>
              <a:ln w="9525">
                <a:solidFill>
                  <a:schemeClr val="bg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11" name="Line 53"/>
              <p:cNvSpPr>
                <a:spLocks noChangeShapeType="1"/>
              </p:cNvSpPr>
              <p:nvPr/>
            </p:nvSpPr>
            <p:spPr bwMode="auto">
              <a:xfrm flipH="1">
                <a:off x="3072" y="1536"/>
                <a:ext cx="144" cy="24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12" name="Oval 54"/>
              <p:cNvSpPr>
                <a:spLocks noChangeArrowheads="1"/>
              </p:cNvSpPr>
              <p:nvPr/>
            </p:nvSpPr>
            <p:spPr bwMode="auto">
              <a:xfrm>
                <a:off x="2928" y="1776"/>
                <a:ext cx="192" cy="144"/>
              </a:xfrm>
              <a:prstGeom prst="ellipse">
                <a:avLst/>
              </a:prstGeom>
              <a:solidFill>
                <a:schemeClr val="accent1"/>
              </a:solidFill>
              <a:ln w="9525">
                <a:solidFill>
                  <a:schemeClr val="bg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9713" name="Line 55"/>
              <p:cNvSpPr>
                <a:spLocks noChangeShapeType="1"/>
              </p:cNvSpPr>
              <p:nvPr/>
            </p:nvSpPr>
            <p:spPr bwMode="auto">
              <a:xfrm>
                <a:off x="3264" y="1536"/>
                <a:ext cx="192"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14" name="Oval 56"/>
              <p:cNvSpPr>
                <a:spLocks noChangeArrowheads="1"/>
              </p:cNvSpPr>
              <p:nvPr/>
            </p:nvSpPr>
            <p:spPr bwMode="auto">
              <a:xfrm>
                <a:off x="3408" y="1728"/>
                <a:ext cx="192" cy="144"/>
              </a:xfrm>
              <a:prstGeom prst="ellipse">
                <a:avLst/>
              </a:prstGeom>
              <a:solidFill>
                <a:schemeClr val="accent1"/>
              </a:solidFill>
              <a:ln w="9525">
                <a:solidFill>
                  <a:schemeClr val="bg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9715" name="Line 57"/>
              <p:cNvSpPr>
                <a:spLocks noChangeShapeType="1"/>
              </p:cNvSpPr>
              <p:nvPr/>
            </p:nvSpPr>
            <p:spPr bwMode="auto">
              <a:xfrm>
                <a:off x="3072" y="1872"/>
                <a:ext cx="192"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16" name="Oval 58"/>
              <p:cNvSpPr>
                <a:spLocks noChangeArrowheads="1"/>
              </p:cNvSpPr>
              <p:nvPr/>
            </p:nvSpPr>
            <p:spPr bwMode="auto">
              <a:xfrm>
                <a:off x="3216" y="2064"/>
                <a:ext cx="192" cy="144"/>
              </a:xfrm>
              <a:prstGeom prst="ellipse">
                <a:avLst/>
              </a:prstGeom>
              <a:solidFill>
                <a:schemeClr val="accent1"/>
              </a:solidFill>
              <a:ln w="9525">
                <a:solidFill>
                  <a:schemeClr val="bg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9717" name="Line 59"/>
              <p:cNvSpPr>
                <a:spLocks noChangeShapeType="1"/>
              </p:cNvSpPr>
              <p:nvPr/>
            </p:nvSpPr>
            <p:spPr bwMode="auto">
              <a:xfrm flipH="1">
                <a:off x="3360" y="1872"/>
                <a:ext cx="96" cy="19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18" name="Text Box 61"/>
              <p:cNvSpPr txBox="1">
                <a:spLocks noChangeArrowheads="1"/>
              </p:cNvSpPr>
              <p:nvPr/>
            </p:nvSpPr>
            <p:spPr bwMode="auto">
              <a:xfrm>
                <a:off x="2736" y="1745"/>
                <a:ext cx="161"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solidFill>
                      <a:schemeClr val="bg1"/>
                    </a:solidFill>
                    <a:latin typeface="Times New Roman" panose="02020603050405020304" pitchFamily="18" charset="0"/>
                    <a:ea typeface="宋体" panose="02010600030101010101" pitchFamily="2" charset="-122"/>
                  </a:rPr>
                  <a:t>S1</a:t>
                </a:r>
              </a:p>
            </p:txBody>
          </p:sp>
          <p:sp>
            <p:nvSpPr>
              <p:cNvPr id="69719" name="Text Box 62"/>
              <p:cNvSpPr txBox="1">
                <a:spLocks noChangeArrowheads="1"/>
              </p:cNvSpPr>
              <p:nvPr/>
            </p:nvSpPr>
            <p:spPr bwMode="auto">
              <a:xfrm>
                <a:off x="3600" y="1728"/>
                <a:ext cx="162"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solidFill>
                      <a:schemeClr val="bg1"/>
                    </a:solidFill>
                    <a:latin typeface="Times New Roman" panose="02020603050405020304" pitchFamily="18" charset="0"/>
                    <a:ea typeface="宋体" panose="02010600030101010101" pitchFamily="2" charset="-122"/>
                  </a:rPr>
                  <a:t>S2</a:t>
                </a:r>
              </a:p>
            </p:txBody>
          </p:sp>
          <p:sp>
            <p:nvSpPr>
              <p:cNvPr id="69720" name="Text Box 63"/>
              <p:cNvSpPr txBox="1">
                <a:spLocks noChangeArrowheads="1"/>
              </p:cNvSpPr>
              <p:nvPr/>
            </p:nvSpPr>
            <p:spPr bwMode="auto">
              <a:xfrm>
                <a:off x="3264" y="1248"/>
                <a:ext cx="131"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solidFill>
                      <a:schemeClr val="bg1"/>
                    </a:solidFill>
                    <a:latin typeface="Times New Roman" panose="02020603050405020304" pitchFamily="18" charset="0"/>
                    <a:ea typeface="宋体" panose="02010600030101010101" pitchFamily="2" charset="-122"/>
                  </a:rPr>
                  <a:t>C</a:t>
                </a:r>
              </a:p>
            </p:txBody>
          </p:sp>
          <p:sp>
            <p:nvSpPr>
              <p:cNvPr id="69721" name="Line 64"/>
              <p:cNvSpPr>
                <a:spLocks noChangeShapeType="1"/>
              </p:cNvSpPr>
              <p:nvPr/>
            </p:nvSpPr>
            <p:spPr bwMode="auto">
              <a:xfrm>
                <a:off x="3312" y="2208"/>
                <a:ext cx="1" cy="144"/>
              </a:xfrm>
              <a:prstGeom prst="line">
                <a:avLst/>
              </a:prstGeom>
              <a:noFill/>
              <a:ln w="9525">
                <a:solidFill>
                  <a:schemeClr val="bg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9638" name="Text Box 75"/>
            <p:cNvSpPr txBox="1">
              <a:spLocks noChangeArrowheads="1"/>
            </p:cNvSpPr>
            <p:nvPr/>
          </p:nvSpPr>
          <p:spPr bwMode="auto">
            <a:xfrm>
              <a:off x="2286794" y="3733800"/>
              <a:ext cx="10985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b="1" i="1">
                  <a:latin typeface="Times New Roman" panose="02020603050405020304" pitchFamily="18" charset="0"/>
                  <a:ea typeface="宋体" panose="02010600030101010101" pitchFamily="2" charset="-122"/>
                </a:rPr>
                <a:t>Case C of</a:t>
              </a:r>
            </a:p>
            <a:p>
              <a:endParaRPr lang="en-US" altLang="zh-CN" sz="1800" b="1" i="1">
                <a:latin typeface="Times New Roman" panose="02020603050405020304" pitchFamily="18" charset="0"/>
                <a:ea typeface="宋体" panose="02010600030101010101" pitchFamily="2" charset="-122"/>
              </a:endParaRPr>
            </a:p>
            <a:p>
              <a:r>
                <a:rPr lang="en-US" altLang="zh-CN" sz="1800" b="1" i="1">
                  <a:latin typeface="Times New Roman" panose="02020603050405020304" pitchFamily="18" charset="0"/>
                  <a:ea typeface="宋体" panose="02010600030101010101" pitchFamily="2" charset="-122"/>
                </a:rPr>
                <a:t>L1: S1; </a:t>
              </a:r>
            </a:p>
            <a:p>
              <a:r>
                <a:rPr lang="en-US" altLang="zh-CN" sz="1800" b="1" i="1">
                  <a:latin typeface="Times New Roman" panose="02020603050405020304" pitchFamily="18" charset="0"/>
                  <a:ea typeface="宋体" panose="02010600030101010101" pitchFamily="2" charset="-122"/>
                </a:rPr>
                <a:t>L2: S2;</a:t>
              </a:r>
            </a:p>
            <a:p>
              <a:r>
                <a:rPr lang="en-US" altLang="zh-CN" sz="1800" b="1" i="1">
                  <a:latin typeface="Times New Roman" panose="02020603050405020304" pitchFamily="18" charset="0"/>
                  <a:ea typeface="宋体" panose="02010600030101010101" pitchFamily="2" charset="-122"/>
                </a:rPr>
                <a:t>…</a:t>
              </a:r>
            </a:p>
            <a:p>
              <a:r>
                <a:rPr lang="en-US" altLang="zh-CN" sz="1800" b="1" i="1">
                  <a:latin typeface="Times New Roman" panose="02020603050405020304" pitchFamily="18" charset="0"/>
                  <a:ea typeface="宋体" panose="02010600030101010101" pitchFamily="2" charset="-122"/>
                </a:rPr>
                <a:t>Kn: Sn;</a:t>
              </a:r>
            </a:p>
            <a:p>
              <a:r>
                <a:rPr lang="en-US" altLang="zh-CN" sz="1800" b="1" i="1">
                  <a:latin typeface="Times New Roman" panose="02020603050405020304" pitchFamily="18" charset="0"/>
                  <a:ea typeface="宋体" panose="02010600030101010101" pitchFamily="2" charset="-122"/>
                </a:rPr>
                <a:t>end;</a:t>
              </a:r>
            </a:p>
          </p:txBody>
        </p:sp>
        <p:sp>
          <p:nvSpPr>
            <p:cNvPr id="69640" name="Text Box 82"/>
            <p:cNvSpPr txBox="1">
              <a:spLocks noChangeArrowheads="1"/>
            </p:cNvSpPr>
            <p:nvPr/>
          </p:nvSpPr>
          <p:spPr bwMode="ltGray">
            <a:xfrm>
              <a:off x="153194" y="2587626"/>
              <a:ext cx="213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a:ea typeface="宋体" panose="02010600030101010101" pitchFamily="2" charset="-122"/>
                </a:rPr>
                <a:t>Sequential statement </a:t>
              </a:r>
            </a:p>
          </p:txBody>
        </p:sp>
        <p:sp>
          <p:nvSpPr>
            <p:cNvPr id="69641" name="Text Box 83"/>
            <p:cNvSpPr txBox="1">
              <a:spLocks noChangeArrowheads="1"/>
            </p:cNvSpPr>
            <p:nvPr/>
          </p:nvSpPr>
          <p:spPr bwMode="ltGray">
            <a:xfrm>
              <a:off x="2439194" y="2663826"/>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a:ea typeface="宋体" panose="02010600030101010101" pitchFamily="2" charset="-122"/>
                </a:rPr>
                <a:t>If </a:t>
              </a:r>
              <a:r>
                <a:rPr lang="en-US" altLang="zh-CN" sz="1800">
                  <a:latin typeface="Arial" panose="020B0604020202020204" pitchFamily="34" charset="0"/>
                  <a:ea typeface="宋体" panose="02010600030101010101" pitchFamily="2" charset="-122"/>
                </a:rPr>
                <a:t>…</a:t>
              </a:r>
              <a:r>
                <a:rPr lang="en-US" altLang="zh-CN" sz="1800">
                  <a:ea typeface="宋体" panose="02010600030101010101" pitchFamily="2" charset="-122"/>
                </a:rPr>
                <a:t> Then</a:t>
              </a:r>
              <a:r>
                <a:rPr lang="en-US" altLang="zh-CN" sz="1800">
                  <a:latin typeface="Arial" panose="020B0604020202020204" pitchFamily="34" charset="0"/>
                  <a:ea typeface="宋体" panose="02010600030101010101" pitchFamily="2" charset="-122"/>
                </a:rPr>
                <a:t>…</a:t>
              </a:r>
              <a:r>
                <a:rPr lang="en-US" altLang="zh-CN" sz="1800">
                  <a:ea typeface="宋体" panose="02010600030101010101" pitchFamily="2" charset="-122"/>
                </a:rPr>
                <a:t> Else</a:t>
              </a:r>
            </a:p>
          </p:txBody>
        </p:sp>
        <p:sp>
          <p:nvSpPr>
            <p:cNvPr id="69642" name="Oval 84"/>
            <p:cNvSpPr>
              <a:spLocks noChangeArrowheads="1"/>
            </p:cNvSpPr>
            <p:nvPr/>
          </p:nvSpPr>
          <p:spPr bwMode="auto">
            <a:xfrm>
              <a:off x="5944394" y="735013"/>
              <a:ext cx="304800" cy="228600"/>
            </a:xfrm>
            <a:prstGeom prst="ellipse">
              <a:avLst/>
            </a:prstGeom>
            <a:solidFill>
              <a:schemeClr val="accent1"/>
            </a:solidFill>
            <a:ln w="9525">
              <a:solidFill>
                <a:schemeClr val="bg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9643" name="Line 85"/>
            <p:cNvSpPr>
              <a:spLocks noChangeShapeType="1"/>
            </p:cNvSpPr>
            <p:nvPr/>
          </p:nvSpPr>
          <p:spPr bwMode="auto">
            <a:xfrm>
              <a:off x="6096794" y="457201"/>
              <a:ext cx="0" cy="277813"/>
            </a:xfrm>
            <a:prstGeom prst="line">
              <a:avLst/>
            </a:prstGeom>
            <a:noFill/>
            <a:ln w="9525">
              <a:solidFill>
                <a:schemeClr val="bg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44" name="Line 86"/>
            <p:cNvSpPr>
              <a:spLocks noChangeShapeType="1"/>
            </p:cNvSpPr>
            <p:nvPr/>
          </p:nvSpPr>
          <p:spPr bwMode="auto">
            <a:xfrm flipH="1">
              <a:off x="5811044" y="962025"/>
              <a:ext cx="228600" cy="381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45" name="Oval 87"/>
            <p:cNvSpPr>
              <a:spLocks noChangeArrowheads="1"/>
            </p:cNvSpPr>
            <p:nvPr/>
          </p:nvSpPr>
          <p:spPr bwMode="auto">
            <a:xfrm>
              <a:off x="5563394" y="1295400"/>
              <a:ext cx="304800" cy="228600"/>
            </a:xfrm>
            <a:prstGeom prst="ellipse">
              <a:avLst/>
            </a:prstGeom>
            <a:solidFill>
              <a:schemeClr val="accent1"/>
            </a:solidFill>
            <a:ln w="9525">
              <a:solidFill>
                <a:schemeClr val="bg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9646" name="Line 88"/>
            <p:cNvSpPr>
              <a:spLocks noChangeShapeType="1"/>
            </p:cNvSpPr>
            <p:nvPr/>
          </p:nvSpPr>
          <p:spPr bwMode="auto">
            <a:xfrm>
              <a:off x="6172994" y="914400"/>
              <a:ext cx="0" cy="865188"/>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47" name="Line 89"/>
            <p:cNvSpPr>
              <a:spLocks noChangeShapeType="1"/>
            </p:cNvSpPr>
            <p:nvPr/>
          </p:nvSpPr>
          <p:spPr bwMode="auto">
            <a:xfrm>
              <a:off x="5868194" y="1524000"/>
              <a:ext cx="304800" cy="3048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48" name="Oval 90"/>
            <p:cNvSpPr>
              <a:spLocks noChangeArrowheads="1"/>
            </p:cNvSpPr>
            <p:nvPr/>
          </p:nvSpPr>
          <p:spPr bwMode="auto">
            <a:xfrm>
              <a:off x="6020594" y="1752600"/>
              <a:ext cx="304800" cy="228600"/>
            </a:xfrm>
            <a:prstGeom prst="ellipse">
              <a:avLst/>
            </a:prstGeom>
            <a:solidFill>
              <a:schemeClr val="accent1"/>
            </a:solidFill>
            <a:ln w="9525">
              <a:solidFill>
                <a:schemeClr val="bg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9649" name="Text Box 91"/>
            <p:cNvSpPr txBox="1">
              <a:spLocks noChangeArrowheads="1"/>
            </p:cNvSpPr>
            <p:nvPr/>
          </p:nvSpPr>
          <p:spPr bwMode="auto">
            <a:xfrm>
              <a:off x="5258594" y="2667001"/>
              <a:ext cx="1485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b="1" i="1">
                  <a:latin typeface="Times New Roman" panose="02020603050405020304" pitchFamily="18" charset="0"/>
                  <a:ea typeface="宋体" panose="02010600030101010101" pitchFamily="2" charset="-122"/>
                </a:rPr>
                <a:t>If C Then S1;</a:t>
              </a:r>
            </a:p>
          </p:txBody>
        </p:sp>
        <p:sp>
          <p:nvSpPr>
            <p:cNvPr id="69650" name="Text Box 92"/>
            <p:cNvSpPr txBox="1">
              <a:spLocks noChangeArrowheads="1"/>
            </p:cNvSpPr>
            <p:nvPr/>
          </p:nvSpPr>
          <p:spPr bwMode="auto">
            <a:xfrm>
              <a:off x="6172995" y="506413"/>
              <a:ext cx="303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latin typeface="Times New Roman" panose="02020603050405020304" pitchFamily="18" charset="0"/>
                  <a:ea typeface="宋体" panose="02010600030101010101" pitchFamily="2" charset="-122"/>
                </a:rPr>
                <a:t>C</a:t>
              </a:r>
            </a:p>
          </p:txBody>
        </p:sp>
        <p:sp>
          <p:nvSpPr>
            <p:cNvPr id="69651" name="Line 93"/>
            <p:cNvSpPr>
              <a:spLocks noChangeShapeType="1"/>
            </p:cNvSpPr>
            <p:nvPr/>
          </p:nvSpPr>
          <p:spPr bwMode="auto">
            <a:xfrm>
              <a:off x="6172994" y="1981200"/>
              <a:ext cx="0" cy="228600"/>
            </a:xfrm>
            <a:prstGeom prst="line">
              <a:avLst/>
            </a:prstGeom>
            <a:noFill/>
            <a:ln w="9525">
              <a:solidFill>
                <a:schemeClr val="bg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52" name="Text Box 94"/>
            <p:cNvSpPr txBox="1">
              <a:spLocks noChangeArrowheads="1"/>
            </p:cNvSpPr>
            <p:nvPr/>
          </p:nvSpPr>
          <p:spPr bwMode="auto">
            <a:xfrm>
              <a:off x="4953795" y="1295400"/>
              <a:ext cx="523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600" b="1" i="1">
                  <a:latin typeface="Times New Roman" panose="02020603050405020304" pitchFamily="18" charset="0"/>
                  <a:ea typeface="宋体" panose="02010600030101010101" pitchFamily="2" charset="-122"/>
                </a:rPr>
                <a:t>S1</a:t>
              </a:r>
            </a:p>
          </p:txBody>
        </p:sp>
        <p:sp>
          <p:nvSpPr>
            <p:cNvPr id="69653" name="Text Box 109"/>
            <p:cNvSpPr txBox="1">
              <a:spLocks noChangeArrowheads="1"/>
            </p:cNvSpPr>
            <p:nvPr/>
          </p:nvSpPr>
          <p:spPr bwMode="auto">
            <a:xfrm>
              <a:off x="2912270" y="792163"/>
              <a:ext cx="371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latin typeface="Times New Roman" panose="02020603050405020304" pitchFamily="18" charset="0"/>
                  <a:ea typeface="宋体" panose="02010600030101010101" pitchFamily="2" charset="-122"/>
                </a:rPr>
                <a:t>S1</a:t>
              </a:r>
            </a:p>
          </p:txBody>
        </p:sp>
        <p:sp>
          <p:nvSpPr>
            <p:cNvPr id="69654" name="Text Box 110"/>
            <p:cNvSpPr txBox="1">
              <a:spLocks noChangeArrowheads="1"/>
            </p:cNvSpPr>
            <p:nvPr/>
          </p:nvSpPr>
          <p:spPr bwMode="auto">
            <a:xfrm>
              <a:off x="3704432" y="0"/>
              <a:ext cx="303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latin typeface="Times New Roman" panose="02020603050405020304" pitchFamily="18" charset="0"/>
                  <a:ea typeface="宋体" panose="02010600030101010101" pitchFamily="2" charset="-122"/>
                </a:rPr>
                <a:t>C</a:t>
              </a:r>
            </a:p>
          </p:txBody>
        </p:sp>
        <p:sp>
          <p:nvSpPr>
            <p:cNvPr id="69655" name="Text Box 111"/>
            <p:cNvSpPr txBox="1">
              <a:spLocks noChangeArrowheads="1"/>
            </p:cNvSpPr>
            <p:nvPr/>
          </p:nvSpPr>
          <p:spPr bwMode="auto">
            <a:xfrm>
              <a:off x="4267995" y="708025"/>
              <a:ext cx="371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latin typeface="Times New Roman" panose="02020603050405020304" pitchFamily="18" charset="0"/>
                  <a:ea typeface="宋体" panose="02010600030101010101" pitchFamily="2" charset="-122"/>
                </a:rPr>
                <a:t>S2</a:t>
              </a:r>
            </a:p>
          </p:txBody>
        </p:sp>
        <p:sp>
          <p:nvSpPr>
            <p:cNvPr id="69656" name="Oval 112"/>
            <p:cNvSpPr>
              <a:spLocks noChangeArrowheads="1"/>
            </p:cNvSpPr>
            <p:nvPr/>
          </p:nvSpPr>
          <p:spPr bwMode="auto">
            <a:xfrm>
              <a:off x="4496594" y="3783013"/>
              <a:ext cx="304800" cy="228600"/>
            </a:xfrm>
            <a:prstGeom prst="ellipse">
              <a:avLst/>
            </a:prstGeom>
            <a:solidFill>
              <a:schemeClr val="accent1"/>
            </a:solidFill>
            <a:ln w="9525">
              <a:solidFill>
                <a:schemeClr val="bg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9657" name="Line 113"/>
            <p:cNvSpPr>
              <a:spLocks noChangeShapeType="1"/>
            </p:cNvSpPr>
            <p:nvPr/>
          </p:nvSpPr>
          <p:spPr bwMode="auto">
            <a:xfrm>
              <a:off x="4648994" y="3581400"/>
              <a:ext cx="0" cy="2286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58" name="Line 114"/>
            <p:cNvSpPr>
              <a:spLocks noChangeShapeType="1"/>
            </p:cNvSpPr>
            <p:nvPr/>
          </p:nvSpPr>
          <p:spPr bwMode="auto">
            <a:xfrm flipH="1">
              <a:off x="4420394" y="4038600"/>
              <a:ext cx="228600" cy="381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59" name="Oval 115"/>
            <p:cNvSpPr>
              <a:spLocks noChangeArrowheads="1"/>
            </p:cNvSpPr>
            <p:nvPr/>
          </p:nvSpPr>
          <p:spPr bwMode="auto">
            <a:xfrm>
              <a:off x="4191794" y="4392613"/>
              <a:ext cx="304800" cy="228600"/>
            </a:xfrm>
            <a:prstGeom prst="ellipse">
              <a:avLst/>
            </a:prstGeom>
            <a:solidFill>
              <a:schemeClr val="accent1"/>
            </a:solidFill>
            <a:ln w="9525">
              <a:solidFill>
                <a:schemeClr val="bg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9660" name="Line 116"/>
            <p:cNvSpPr>
              <a:spLocks noChangeShapeType="1"/>
            </p:cNvSpPr>
            <p:nvPr/>
          </p:nvSpPr>
          <p:spPr bwMode="auto">
            <a:xfrm>
              <a:off x="4725194" y="4038600"/>
              <a:ext cx="0" cy="762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61" name="Line 117"/>
            <p:cNvSpPr>
              <a:spLocks noChangeShapeType="1"/>
            </p:cNvSpPr>
            <p:nvPr/>
          </p:nvSpPr>
          <p:spPr bwMode="auto">
            <a:xfrm flipV="1">
              <a:off x="4267994" y="3962400"/>
              <a:ext cx="228600" cy="381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62" name="Oval 118"/>
            <p:cNvSpPr>
              <a:spLocks noChangeArrowheads="1"/>
            </p:cNvSpPr>
            <p:nvPr/>
          </p:nvSpPr>
          <p:spPr bwMode="auto">
            <a:xfrm>
              <a:off x="4572794" y="4773613"/>
              <a:ext cx="304800" cy="228600"/>
            </a:xfrm>
            <a:prstGeom prst="ellipse">
              <a:avLst/>
            </a:prstGeom>
            <a:solidFill>
              <a:schemeClr val="accent1"/>
            </a:solidFill>
            <a:ln w="9525">
              <a:solidFill>
                <a:schemeClr val="bg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9663" name="Text Box 119"/>
            <p:cNvSpPr txBox="1">
              <a:spLocks noChangeArrowheads="1"/>
            </p:cNvSpPr>
            <p:nvPr/>
          </p:nvSpPr>
          <p:spPr bwMode="auto">
            <a:xfrm>
              <a:off x="4039395" y="5337176"/>
              <a:ext cx="1643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2000" b="1" i="1">
                  <a:latin typeface="Times New Roman" panose="02020603050405020304" pitchFamily="18" charset="0"/>
                  <a:ea typeface="宋体" panose="02010600030101010101" pitchFamily="2" charset="-122"/>
                </a:rPr>
                <a:t>While C do S;</a:t>
              </a:r>
            </a:p>
          </p:txBody>
        </p:sp>
        <p:sp>
          <p:nvSpPr>
            <p:cNvPr id="69664" name="Text Box 120"/>
            <p:cNvSpPr txBox="1">
              <a:spLocks noChangeArrowheads="1"/>
            </p:cNvSpPr>
            <p:nvPr/>
          </p:nvSpPr>
          <p:spPr bwMode="auto">
            <a:xfrm>
              <a:off x="3886995" y="43434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latin typeface="Times New Roman" panose="02020603050405020304" pitchFamily="18" charset="0"/>
                  <a:ea typeface="宋体" panose="02010600030101010101" pitchFamily="2" charset="-122"/>
                </a:rPr>
                <a:t>S</a:t>
              </a:r>
            </a:p>
          </p:txBody>
        </p:sp>
        <p:sp>
          <p:nvSpPr>
            <p:cNvPr id="69665" name="Text Box 121"/>
            <p:cNvSpPr txBox="1">
              <a:spLocks noChangeArrowheads="1"/>
            </p:cNvSpPr>
            <p:nvPr/>
          </p:nvSpPr>
          <p:spPr bwMode="auto">
            <a:xfrm>
              <a:off x="4725195" y="3554413"/>
              <a:ext cx="303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latin typeface="Times New Roman" panose="02020603050405020304" pitchFamily="18" charset="0"/>
                  <a:ea typeface="宋体" panose="02010600030101010101" pitchFamily="2" charset="-122"/>
                </a:rPr>
                <a:t>C</a:t>
              </a:r>
            </a:p>
          </p:txBody>
        </p:sp>
        <p:sp>
          <p:nvSpPr>
            <p:cNvPr id="69666" name="Line 122"/>
            <p:cNvSpPr>
              <a:spLocks noChangeShapeType="1"/>
            </p:cNvSpPr>
            <p:nvPr/>
          </p:nvSpPr>
          <p:spPr bwMode="auto">
            <a:xfrm>
              <a:off x="4725194" y="5029200"/>
              <a:ext cx="0" cy="2286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67" name="Text Box 123"/>
            <p:cNvSpPr txBox="1">
              <a:spLocks noChangeArrowheads="1"/>
            </p:cNvSpPr>
            <p:nvPr/>
          </p:nvSpPr>
          <p:spPr bwMode="auto">
            <a:xfrm>
              <a:off x="4420394" y="4267200"/>
              <a:ext cx="29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latin typeface="Times New Roman" panose="02020603050405020304" pitchFamily="18" charset="0"/>
                  <a:ea typeface="宋体" panose="02010600030101010101" pitchFamily="2" charset="-122"/>
                </a:rPr>
                <a:t>T</a:t>
              </a:r>
            </a:p>
          </p:txBody>
        </p:sp>
        <p:sp>
          <p:nvSpPr>
            <p:cNvPr id="69668" name="Text Box 124"/>
            <p:cNvSpPr txBox="1">
              <a:spLocks noChangeArrowheads="1"/>
            </p:cNvSpPr>
            <p:nvPr/>
          </p:nvSpPr>
          <p:spPr bwMode="auto">
            <a:xfrm>
              <a:off x="4801395" y="4114800"/>
              <a:ext cx="303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latin typeface="Times New Roman" panose="02020603050405020304" pitchFamily="18" charset="0"/>
                  <a:ea typeface="宋体" panose="02010600030101010101" pitchFamily="2" charset="-122"/>
                </a:rPr>
                <a:t>F</a:t>
              </a:r>
            </a:p>
          </p:txBody>
        </p:sp>
        <p:sp>
          <p:nvSpPr>
            <p:cNvPr id="69669" name="Oval 125"/>
            <p:cNvSpPr>
              <a:spLocks noChangeArrowheads="1"/>
            </p:cNvSpPr>
            <p:nvPr/>
          </p:nvSpPr>
          <p:spPr bwMode="auto">
            <a:xfrm>
              <a:off x="6401594" y="3706813"/>
              <a:ext cx="304800" cy="228600"/>
            </a:xfrm>
            <a:prstGeom prst="ellipse">
              <a:avLst/>
            </a:prstGeom>
            <a:solidFill>
              <a:schemeClr val="accent1"/>
            </a:solidFill>
            <a:ln w="9525">
              <a:solidFill>
                <a:schemeClr val="bg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9670" name="Line 126"/>
            <p:cNvSpPr>
              <a:spLocks noChangeShapeType="1"/>
            </p:cNvSpPr>
            <p:nvPr/>
          </p:nvSpPr>
          <p:spPr bwMode="auto">
            <a:xfrm>
              <a:off x="6553994" y="3478213"/>
              <a:ext cx="1588" cy="228600"/>
            </a:xfrm>
            <a:prstGeom prst="line">
              <a:avLst/>
            </a:prstGeom>
            <a:noFill/>
            <a:ln w="9525">
              <a:solidFill>
                <a:schemeClr val="bg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71" name="Line 127"/>
            <p:cNvSpPr>
              <a:spLocks noChangeShapeType="1"/>
            </p:cNvSpPr>
            <p:nvPr/>
          </p:nvSpPr>
          <p:spPr bwMode="auto">
            <a:xfrm flipH="1">
              <a:off x="6553994" y="3948114"/>
              <a:ext cx="1588" cy="331787"/>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72" name="Oval 128"/>
            <p:cNvSpPr>
              <a:spLocks noChangeArrowheads="1"/>
            </p:cNvSpPr>
            <p:nvPr/>
          </p:nvSpPr>
          <p:spPr bwMode="auto">
            <a:xfrm>
              <a:off x="6401594" y="4267200"/>
              <a:ext cx="304800" cy="228600"/>
            </a:xfrm>
            <a:prstGeom prst="ellipse">
              <a:avLst/>
            </a:prstGeom>
            <a:solidFill>
              <a:schemeClr val="accent1"/>
            </a:solidFill>
            <a:ln w="9525">
              <a:solidFill>
                <a:schemeClr val="bg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9673" name="Line 129"/>
            <p:cNvSpPr>
              <a:spLocks noChangeShapeType="1"/>
            </p:cNvSpPr>
            <p:nvPr/>
          </p:nvSpPr>
          <p:spPr bwMode="auto">
            <a:xfrm>
              <a:off x="6553994" y="4495800"/>
              <a:ext cx="1588" cy="2286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74" name="Line 130"/>
            <p:cNvSpPr>
              <a:spLocks noChangeShapeType="1"/>
            </p:cNvSpPr>
            <p:nvPr/>
          </p:nvSpPr>
          <p:spPr bwMode="auto">
            <a:xfrm flipV="1">
              <a:off x="6706394" y="4419600"/>
              <a:ext cx="1588" cy="381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75" name="Oval 131"/>
            <p:cNvSpPr>
              <a:spLocks noChangeArrowheads="1"/>
            </p:cNvSpPr>
            <p:nvPr/>
          </p:nvSpPr>
          <p:spPr bwMode="auto">
            <a:xfrm>
              <a:off x="6401594" y="4724400"/>
              <a:ext cx="304800" cy="228600"/>
            </a:xfrm>
            <a:prstGeom prst="ellipse">
              <a:avLst/>
            </a:prstGeom>
            <a:solidFill>
              <a:schemeClr val="accent1"/>
            </a:solidFill>
            <a:ln w="9525">
              <a:solidFill>
                <a:schemeClr val="bg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9676" name="Text Box 132"/>
            <p:cNvSpPr txBox="1">
              <a:spLocks noChangeArrowheads="1"/>
            </p:cNvSpPr>
            <p:nvPr/>
          </p:nvSpPr>
          <p:spPr bwMode="auto">
            <a:xfrm>
              <a:off x="6096795" y="5334000"/>
              <a:ext cx="193357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b="1" i="1">
                  <a:latin typeface="Times New Roman" panose="02020603050405020304" pitchFamily="18" charset="0"/>
                  <a:ea typeface="宋体" panose="02010600030101010101" pitchFamily="2" charset="-122"/>
                </a:rPr>
                <a:t>For loop:</a:t>
              </a:r>
            </a:p>
            <a:p>
              <a:endParaRPr lang="en-US" altLang="zh-CN" sz="1800" b="1" i="1">
                <a:latin typeface="Times New Roman" panose="02020603050405020304" pitchFamily="18" charset="0"/>
                <a:ea typeface="宋体" panose="02010600030101010101" pitchFamily="2" charset="-122"/>
              </a:endParaRPr>
            </a:p>
            <a:p>
              <a:r>
                <a:rPr lang="en-US" altLang="zh-CN" sz="1800" b="1" i="1">
                  <a:latin typeface="Times New Roman" panose="02020603050405020304" pitchFamily="18" charset="0"/>
                  <a:ea typeface="宋体" panose="02010600030101010101" pitchFamily="2" charset="-122"/>
                </a:rPr>
                <a:t>for I = 1 to n do S;</a:t>
              </a:r>
            </a:p>
          </p:txBody>
        </p:sp>
        <p:sp>
          <p:nvSpPr>
            <p:cNvPr id="69677" name="Text Box 133"/>
            <p:cNvSpPr txBox="1">
              <a:spLocks noChangeArrowheads="1"/>
            </p:cNvSpPr>
            <p:nvPr/>
          </p:nvSpPr>
          <p:spPr bwMode="auto">
            <a:xfrm>
              <a:off x="6096795" y="41910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latin typeface="Times New Roman" panose="02020603050405020304" pitchFamily="18" charset="0"/>
                  <a:ea typeface="宋体" panose="02010600030101010101" pitchFamily="2" charset="-122"/>
                </a:rPr>
                <a:t>S</a:t>
              </a:r>
            </a:p>
          </p:txBody>
        </p:sp>
        <p:sp>
          <p:nvSpPr>
            <p:cNvPr id="69678" name="Text Box 134"/>
            <p:cNvSpPr txBox="1">
              <a:spLocks noChangeArrowheads="1"/>
            </p:cNvSpPr>
            <p:nvPr/>
          </p:nvSpPr>
          <p:spPr bwMode="auto">
            <a:xfrm>
              <a:off x="6630194" y="35052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latin typeface="Times New Roman" panose="02020603050405020304" pitchFamily="18" charset="0"/>
                  <a:ea typeface="宋体" panose="02010600030101010101" pitchFamily="2" charset="-122"/>
                </a:rPr>
                <a:t>I = 1</a:t>
              </a:r>
            </a:p>
          </p:txBody>
        </p:sp>
        <p:sp>
          <p:nvSpPr>
            <p:cNvPr id="69679" name="Line 135"/>
            <p:cNvSpPr>
              <a:spLocks noChangeShapeType="1"/>
            </p:cNvSpPr>
            <p:nvPr/>
          </p:nvSpPr>
          <p:spPr bwMode="auto">
            <a:xfrm>
              <a:off x="6553994" y="4953000"/>
              <a:ext cx="1588" cy="2286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80" name="Text Box 136"/>
            <p:cNvSpPr txBox="1">
              <a:spLocks noChangeArrowheads="1"/>
            </p:cNvSpPr>
            <p:nvPr/>
          </p:nvSpPr>
          <p:spPr bwMode="auto">
            <a:xfrm>
              <a:off x="5791995" y="4724400"/>
              <a:ext cx="600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latin typeface="Times New Roman" panose="02020603050405020304" pitchFamily="18" charset="0"/>
                  <a:ea typeface="宋体" panose="02010600030101010101" pitchFamily="2" charset="-122"/>
                </a:rPr>
                <a:t>I &lt;=n</a:t>
              </a:r>
            </a:p>
          </p:txBody>
        </p:sp>
        <p:sp>
          <p:nvSpPr>
            <p:cNvPr id="69681" name="Text Box 137"/>
            <p:cNvSpPr txBox="1">
              <a:spLocks noChangeArrowheads="1"/>
            </p:cNvSpPr>
            <p:nvPr/>
          </p:nvSpPr>
          <p:spPr bwMode="auto">
            <a:xfrm>
              <a:off x="6782594" y="4419600"/>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latin typeface="Times New Roman" panose="02020603050405020304" pitchFamily="18" charset="0"/>
                  <a:ea typeface="宋体" panose="02010600030101010101" pitchFamily="2" charset="-122"/>
                </a:rPr>
                <a:t>yes</a:t>
              </a:r>
            </a:p>
          </p:txBody>
        </p:sp>
        <p:sp>
          <p:nvSpPr>
            <p:cNvPr id="69682" name="Text Box 138"/>
            <p:cNvSpPr txBox="1">
              <a:spLocks noChangeArrowheads="1"/>
            </p:cNvSpPr>
            <p:nvPr/>
          </p:nvSpPr>
          <p:spPr bwMode="auto">
            <a:xfrm>
              <a:off x="6630195" y="4953000"/>
              <a:ext cx="371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latin typeface="Times New Roman" panose="02020603050405020304" pitchFamily="18" charset="0"/>
                  <a:ea typeface="宋体" panose="02010600030101010101" pitchFamily="2" charset="-122"/>
                </a:rPr>
                <a:t>no</a:t>
              </a:r>
            </a:p>
          </p:txBody>
        </p:sp>
        <p:sp>
          <p:nvSpPr>
            <p:cNvPr id="69683" name="Oval 139"/>
            <p:cNvSpPr>
              <a:spLocks noChangeArrowheads="1"/>
            </p:cNvSpPr>
            <p:nvPr/>
          </p:nvSpPr>
          <p:spPr bwMode="auto">
            <a:xfrm>
              <a:off x="7392194" y="1268413"/>
              <a:ext cx="304800" cy="228600"/>
            </a:xfrm>
            <a:prstGeom prst="ellipse">
              <a:avLst/>
            </a:prstGeom>
            <a:solidFill>
              <a:schemeClr val="accent1"/>
            </a:solidFill>
            <a:ln w="9525">
              <a:solidFill>
                <a:schemeClr val="bg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9684" name="Line 140"/>
            <p:cNvSpPr>
              <a:spLocks noChangeShapeType="1"/>
            </p:cNvSpPr>
            <p:nvPr/>
          </p:nvSpPr>
          <p:spPr bwMode="auto">
            <a:xfrm>
              <a:off x="7544594" y="990601"/>
              <a:ext cx="0" cy="277813"/>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85" name="Line 141"/>
            <p:cNvSpPr>
              <a:spLocks noChangeShapeType="1"/>
            </p:cNvSpPr>
            <p:nvPr/>
          </p:nvSpPr>
          <p:spPr bwMode="auto">
            <a:xfrm flipH="1">
              <a:off x="7315994" y="1524000"/>
              <a:ext cx="228600" cy="381000"/>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86" name="Line 142"/>
            <p:cNvSpPr>
              <a:spLocks noChangeShapeType="1"/>
            </p:cNvSpPr>
            <p:nvPr/>
          </p:nvSpPr>
          <p:spPr bwMode="auto">
            <a:xfrm>
              <a:off x="7620794" y="1524000"/>
              <a:ext cx="0" cy="865188"/>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87" name="Line 143"/>
            <p:cNvSpPr>
              <a:spLocks noChangeShapeType="1"/>
            </p:cNvSpPr>
            <p:nvPr/>
          </p:nvSpPr>
          <p:spPr bwMode="auto">
            <a:xfrm>
              <a:off x="7315994" y="1905001"/>
              <a:ext cx="304800" cy="430213"/>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88" name="Oval 144"/>
            <p:cNvSpPr>
              <a:spLocks noChangeArrowheads="1"/>
            </p:cNvSpPr>
            <p:nvPr/>
          </p:nvSpPr>
          <p:spPr bwMode="auto">
            <a:xfrm>
              <a:off x="7468394" y="2286000"/>
              <a:ext cx="304800" cy="228600"/>
            </a:xfrm>
            <a:prstGeom prst="ellipse">
              <a:avLst/>
            </a:prstGeom>
            <a:solidFill>
              <a:schemeClr val="accent1"/>
            </a:solidFill>
            <a:ln w="9525">
              <a:solidFill>
                <a:schemeClr val="bg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69689" name="Text Box 145"/>
            <p:cNvSpPr txBox="1">
              <a:spLocks noChangeArrowheads="1"/>
            </p:cNvSpPr>
            <p:nvPr/>
          </p:nvSpPr>
          <p:spPr bwMode="auto">
            <a:xfrm>
              <a:off x="7315995" y="3048000"/>
              <a:ext cx="121539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latin typeface="Times New Roman" panose="02020603050405020304" pitchFamily="18" charset="0"/>
                  <a:ea typeface="宋体" panose="02010600030101010101" pitchFamily="2" charset="-122"/>
                </a:rPr>
                <a:t>Do loop:</a:t>
              </a:r>
            </a:p>
            <a:p>
              <a:endParaRPr lang="en-US" altLang="zh-CN" sz="1400" b="1" i="1">
                <a:latin typeface="Times New Roman" panose="02020603050405020304" pitchFamily="18" charset="0"/>
                <a:ea typeface="宋体" panose="02010600030101010101" pitchFamily="2" charset="-122"/>
              </a:endParaRPr>
            </a:p>
            <a:p>
              <a:r>
                <a:rPr lang="en-US" altLang="zh-CN" sz="1400" b="1" i="1">
                  <a:latin typeface="Times New Roman" panose="02020603050405020304" pitchFamily="18" charset="0"/>
                  <a:ea typeface="宋体" panose="02010600030101010101" pitchFamily="2" charset="-122"/>
                </a:rPr>
                <a:t>do S1 until C;</a:t>
              </a:r>
            </a:p>
          </p:txBody>
        </p:sp>
        <p:sp>
          <p:nvSpPr>
            <p:cNvPr id="69690" name="Text Box 146"/>
            <p:cNvSpPr txBox="1">
              <a:spLocks noChangeArrowheads="1"/>
            </p:cNvSpPr>
            <p:nvPr/>
          </p:nvSpPr>
          <p:spPr bwMode="auto">
            <a:xfrm>
              <a:off x="7773195" y="1219200"/>
              <a:ext cx="371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latin typeface="Times New Roman" panose="02020603050405020304" pitchFamily="18" charset="0"/>
                  <a:ea typeface="宋体" panose="02010600030101010101" pitchFamily="2" charset="-122"/>
                </a:rPr>
                <a:t>S1</a:t>
              </a:r>
            </a:p>
          </p:txBody>
        </p:sp>
        <p:sp>
          <p:nvSpPr>
            <p:cNvPr id="69691" name="Text Box 147"/>
            <p:cNvSpPr txBox="1">
              <a:spLocks noChangeArrowheads="1"/>
            </p:cNvSpPr>
            <p:nvPr/>
          </p:nvSpPr>
          <p:spPr bwMode="auto">
            <a:xfrm>
              <a:off x="7773195" y="2209800"/>
              <a:ext cx="303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latin typeface="Times New Roman" panose="02020603050405020304" pitchFamily="18" charset="0"/>
                  <a:ea typeface="宋体" panose="02010600030101010101" pitchFamily="2" charset="-122"/>
                </a:rPr>
                <a:t>C</a:t>
              </a:r>
            </a:p>
          </p:txBody>
        </p:sp>
        <p:sp>
          <p:nvSpPr>
            <p:cNvPr id="69692" name="Line 148"/>
            <p:cNvSpPr>
              <a:spLocks noChangeShapeType="1"/>
            </p:cNvSpPr>
            <p:nvPr/>
          </p:nvSpPr>
          <p:spPr bwMode="auto">
            <a:xfrm>
              <a:off x="7620794" y="2514600"/>
              <a:ext cx="0" cy="2286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93" name="Text Box 149"/>
            <p:cNvSpPr txBox="1">
              <a:spLocks noChangeArrowheads="1"/>
            </p:cNvSpPr>
            <p:nvPr/>
          </p:nvSpPr>
          <p:spPr bwMode="auto">
            <a:xfrm>
              <a:off x="7011195" y="1981200"/>
              <a:ext cx="303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latin typeface="Times New Roman" panose="02020603050405020304" pitchFamily="18" charset="0"/>
                  <a:ea typeface="宋体" panose="02010600030101010101" pitchFamily="2" charset="-122"/>
                </a:rPr>
                <a:t>F</a:t>
              </a:r>
            </a:p>
          </p:txBody>
        </p:sp>
        <p:sp>
          <p:nvSpPr>
            <p:cNvPr id="69694" name="Text Box 150"/>
            <p:cNvSpPr txBox="1">
              <a:spLocks noChangeArrowheads="1"/>
            </p:cNvSpPr>
            <p:nvPr/>
          </p:nvSpPr>
          <p:spPr bwMode="auto">
            <a:xfrm>
              <a:off x="7773194" y="2667000"/>
              <a:ext cx="29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latin typeface="Times New Roman" panose="02020603050405020304" pitchFamily="18" charset="0"/>
                  <a:ea typeface="宋体" panose="02010600030101010101" pitchFamily="2" charset="-122"/>
                </a:rPr>
                <a:t>T</a:t>
              </a:r>
            </a:p>
          </p:txBody>
        </p:sp>
      </p:grpSp>
    </p:spTree>
    <p:extLst>
      <p:ext uri="{BB962C8B-B14F-4D97-AF65-F5344CB8AC3E}">
        <p14:creationId xmlns:p14="http://schemas.microsoft.com/office/powerpoint/2010/main" val="261937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B4878B-5C48-42CA-83B4-6C7CDEDD480F}"/>
              </a:ext>
            </a:extLst>
          </p:cNvPr>
          <p:cNvSpPr>
            <a:spLocks noGrp="1"/>
          </p:cNvSpPr>
          <p:nvPr>
            <p:ph idx="1"/>
          </p:nvPr>
        </p:nvSpPr>
        <p:spPr>
          <a:xfrm>
            <a:off x="539750" y="980728"/>
            <a:ext cx="7345412" cy="1533719"/>
          </a:xfrm>
        </p:spPr>
        <p:txBody>
          <a:bodyPr/>
          <a:lstStyle/>
          <a:p>
            <a:pPr marL="0" indent="0">
              <a:buNone/>
              <a:defRPr/>
            </a:pPr>
            <a:r>
              <a:rPr lang="en-US" altLang="zh-CN" dirty="0"/>
              <a:t>	</a:t>
            </a:r>
            <a:endParaRPr lang="zh-CN" altLang="en-US" dirty="0"/>
          </a:p>
        </p:txBody>
      </p:sp>
      <p:pic>
        <p:nvPicPr>
          <p:cNvPr id="11268" name="图片 3">
            <a:extLst>
              <a:ext uri="{FF2B5EF4-FFF2-40B4-BE49-F238E27FC236}">
                <a16:creationId xmlns:a16="http://schemas.microsoft.com/office/drawing/2014/main" id="{DDE2022A-6BCC-4571-A70A-51562ED8D1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013" y="4077072"/>
            <a:ext cx="2319493" cy="239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532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关于“软件错误”的多种定义</a:t>
            </a:r>
            <a:endParaRPr lang="zh-CN" altLang="en-US" sz="2400" dirty="0">
              <a:latin typeface="微软雅黑" panose="020B0503020204020204" pitchFamily="34" charset="-122"/>
            </a:endParaRPr>
          </a:p>
        </p:txBody>
      </p:sp>
      <p:cxnSp>
        <p:nvCxnSpPr>
          <p:cNvPr id="6"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flipV="1">
            <a:off x="612776" y="615950"/>
            <a:ext cx="6927299" cy="4763"/>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文本框 1"/>
          <p:cNvSpPr txBox="1"/>
          <p:nvPr/>
        </p:nvSpPr>
        <p:spPr>
          <a:xfrm>
            <a:off x="360362" y="1023888"/>
            <a:ext cx="8460903" cy="1077218"/>
          </a:xfrm>
          <a:prstGeom prst="rect">
            <a:avLst/>
          </a:prstGeom>
          <a:noFill/>
        </p:spPr>
        <p:txBody>
          <a:bodyPr wrap="square" rtlCol="0">
            <a:spAutoFit/>
          </a:bodyPr>
          <a:lstStyle/>
          <a:p>
            <a:r>
              <a:rPr lang="zh-CN" altLang="en-US" sz="3200" dirty="0" smtClean="0"/>
              <a:t>定义</a:t>
            </a:r>
            <a:r>
              <a:rPr lang="en-US" altLang="zh-CN" sz="3200" dirty="0" smtClean="0"/>
              <a:t>1</a:t>
            </a:r>
            <a:r>
              <a:rPr lang="zh-CN" altLang="en-US" sz="3200" dirty="0" smtClean="0"/>
              <a:t>：</a:t>
            </a:r>
            <a:r>
              <a:rPr lang="zh-CN" altLang="en-US" sz="3200" dirty="0" smtClean="0">
                <a:solidFill>
                  <a:schemeClr val="bg1"/>
                </a:solidFill>
              </a:rPr>
              <a:t> 软件程序与其描述不相匹配（</a:t>
            </a:r>
            <a:r>
              <a:rPr lang="en-US" altLang="zh-CN" sz="3200" b="1" i="1" dirty="0">
                <a:solidFill>
                  <a:schemeClr val="bg1"/>
                </a:solidFill>
              </a:rPr>
              <a:t> </a:t>
            </a:r>
            <a:r>
              <a:rPr lang="zh-CN" altLang="en-US" sz="3200" b="1" i="1" dirty="0" smtClean="0">
                <a:solidFill>
                  <a:schemeClr val="bg1"/>
                </a:solidFill>
              </a:rPr>
              <a:t>当且仅当软件描述存在且是正确的</a:t>
            </a:r>
            <a:r>
              <a:rPr lang="zh-CN" altLang="en-US" sz="3200" dirty="0" smtClean="0">
                <a:solidFill>
                  <a:schemeClr val="bg1"/>
                </a:solidFill>
              </a:rPr>
              <a:t>）</a:t>
            </a:r>
            <a:endParaRPr lang="zh-CN" altLang="en-US" sz="3200" dirty="0">
              <a:solidFill>
                <a:schemeClr val="bg1"/>
              </a:solidFill>
            </a:endParaRPr>
          </a:p>
        </p:txBody>
      </p:sp>
      <p:sp>
        <p:nvSpPr>
          <p:cNvPr id="31" name="文本框 30"/>
          <p:cNvSpPr txBox="1"/>
          <p:nvPr/>
        </p:nvSpPr>
        <p:spPr>
          <a:xfrm>
            <a:off x="1260426" y="2324730"/>
            <a:ext cx="7739400" cy="2062103"/>
          </a:xfrm>
          <a:prstGeom prst="rect">
            <a:avLst/>
          </a:prstGeom>
          <a:noFill/>
        </p:spPr>
        <p:txBody>
          <a:bodyPr wrap="square" rtlCol="0">
            <a:spAutoFit/>
          </a:bodyPr>
          <a:lstStyle/>
          <a:p>
            <a:r>
              <a:rPr lang="zh-CN" altLang="en-US" sz="3200" dirty="0" smtClean="0"/>
              <a:t>定义</a:t>
            </a:r>
            <a:r>
              <a:rPr lang="en-US" altLang="zh-CN" sz="3200" dirty="0" smtClean="0"/>
              <a:t>2</a:t>
            </a:r>
            <a:r>
              <a:rPr lang="zh-CN" altLang="en-US" sz="2000" dirty="0" smtClean="0"/>
              <a:t>（</a:t>
            </a:r>
            <a:r>
              <a:rPr lang="en-US" altLang="zh-CN" sz="2000" dirty="0" smtClean="0"/>
              <a:t>Mayer</a:t>
            </a:r>
            <a:r>
              <a:rPr lang="zh-CN" altLang="en-US" sz="2000" dirty="0" smtClean="0"/>
              <a:t>）</a:t>
            </a:r>
            <a:r>
              <a:rPr lang="zh-CN" altLang="en-US" sz="3200" dirty="0" smtClean="0"/>
              <a:t>：</a:t>
            </a:r>
            <a:r>
              <a:rPr lang="zh-CN" altLang="en-US" sz="3200" dirty="0" smtClean="0">
                <a:solidFill>
                  <a:schemeClr val="bg1"/>
                </a:solidFill>
              </a:rPr>
              <a:t> 软件程序没有达到用户（使用者）对这个软件的希望。</a:t>
            </a:r>
            <a:endParaRPr lang="en-US" altLang="zh-CN" sz="3200" dirty="0" smtClean="0">
              <a:solidFill>
                <a:schemeClr val="bg1"/>
              </a:solidFill>
            </a:endParaRPr>
          </a:p>
          <a:p>
            <a:r>
              <a:rPr lang="en-US" altLang="zh-CN" sz="3200" dirty="0" smtClean="0">
                <a:solidFill>
                  <a:schemeClr val="bg1"/>
                </a:solidFill>
              </a:rPr>
              <a:t>The program doesn’t do what its end user expects to do</a:t>
            </a:r>
            <a:endParaRPr lang="zh-CN" altLang="en-US" sz="3200" dirty="0">
              <a:solidFill>
                <a:schemeClr val="bg1"/>
              </a:solidFill>
            </a:endParaRPr>
          </a:p>
        </p:txBody>
      </p:sp>
      <p:sp>
        <p:nvSpPr>
          <p:cNvPr id="32" name="文本框 31"/>
          <p:cNvSpPr txBox="1"/>
          <p:nvPr/>
        </p:nvSpPr>
        <p:spPr>
          <a:xfrm>
            <a:off x="2528506" y="4539233"/>
            <a:ext cx="6292759" cy="2123658"/>
          </a:xfrm>
          <a:prstGeom prst="rect">
            <a:avLst/>
          </a:prstGeom>
          <a:noFill/>
        </p:spPr>
        <p:txBody>
          <a:bodyPr wrap="square" rtlCol="0">
            <a:spAutoFit/>
          </a:bodyPr>
          <a:lstStyle/>
          <a:p>
            <a:r>
              <a:rPr lang="zh-CN" altLang="en-US" sz="2200" dirty="0" smtClean="0"/>
              <a:t>定义</a:t>
            </a:r>
            <a:r>
              <a:rPr lang="en-US" altLang="zh-CN" sz="2200" dirty="0" smtClean="0"/>
              <a:t>3</a:t>
            </a:r>
            <a:r>
              <a:rPr lang="zh-CN" altLang="en-US" sz="2200" dirty="0" smtClean="0"/>
              <a:t>（</a:t>
            </a:r>
            <a:r>
              <a:rPr lang="en-US" altLang="zh-CN" sz="2200" dirty="0" err="1" smtClean="0"/>
              <a:t>Besizer</a:t>
            </a:r>
            <a:r>
              <a:rPr lang="zh-CN" altLang="en-US" sz="2200" dirty="0" smtClean="0"/>
              <a:t>）：</a:t>
            </a:r>
            <a:r>
              <a:rPr lang="en-US" altLang="zh-CN" sz="2200" dirty="0"/>
              <a:t> </a:t>
            </a:r>
            <a:r>
              <a:rPr lang="en-US" altLang="zh-CN" sz="2200" dirty="0">
                <a:solidFill>
                  <a:schemeClr val="bg1"/>
                </a:solidFill>
              </a:rPr>
              <a:t>There can never be an absolute definition for bugs, nor an absolute determination of their existence. The extent to which a program has bugs is measured by the extent to which it fails to be useful. This is a fundamentally human measure</a:t>
            </a:r>
            <a:endParaRPr lang="zh-CN" altLang="en-US" sz="2200" dirty="0">
              <a:solidFill>
                <a:schemeClr val="bg1"/>
              </a:solidFill>
            </a:endParaRPr>
          </a:p>
        </p:txBody>
      </p:sp>
    </p:spTree>
    <p:extLst>
      <p:ext uri="{BB962C8B-B14F-4D97-AF65-F5344CB8AC3E}">
        <p14:creationId xmlns:p14="http://schemas.microsoft.com/office/powerpoint/2010/main" val="173809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0-#ppt_w/2"/>
                                          </p:val>
                                        </p:tav>
                                        <p:tav tm="100000">
                                          <p:val>
                                            <p:strVal val="#ppt_x"/>
                                          </p:val>
                                        </p:tav>
                                      </p:tavLst>
                                    </p:anim>
                                    <p:anim calcmode="lin" valueType="num">
                                      <p:cBhvr additive="base">
                                        <p:cTn id="8" dur="3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p:cTn id="16"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5"/>
                                        </p:tgtEl>
                                        <p:attrNameLst>
                                          <p:attrName>ppt_y</p:attrName>
                                        </p:attrNameLst>
                                      </p:cBhvr>
                                      <p:tavLst>
                                        <p:tav tm="0">
                                          <p:val>
                                            <p:strVal val="#ppt_y"/>
                                          </p:val>
                                        </p:tav>
                                        <p:tav tm="100000">
                                          <p:val>
                                            <p:strVal val="#ppt_y"/>
                                          </p:val>
                                        </p:tav>
                                      </p:tavLst>
                                    </p:anim>
                                    <p:anim calcmode="lin" valueType="num">
                                      <p:cBhvr>
                                        <p:cTn id="18"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nimBg="1"/>
      <p:bldP spid="2" grpId="0"/>
      <p:bldP spid="31" grpId="0"/>
      <p:bldP spid="3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p:cNvSpPr>
          <p:nvPr>
            <p:ph type="title"/>
            <p:custDataLst>
              <p:tags r:id="rId1"/>
            </p:custDataLst>
          </p:nvPr>
        </p:nvSpPr>
        <p:spPr>
          <a:xfrm>
            <a:off x="298672" y="5963593"/>
            <a:ext cx="6653213" cy="465138"/>
          </a:xfrm>
          <a:noFill/>
        </p:spPr>
        <p:txBody>
          <a:bodyPr vert="horz" wrap="square" lIns="90488" tIns="44450" rIns="90488" bIns="44450" numCol="1" anchor="ctr" anchorCtr="0" compatLnSpc="1">
            <a:prstTxWarp prst="textNoShape">
              <a:avLst/>
            </a:prstTxWarp>
          </a:bodyPr>
          <a:lstStyle/>
          <a:p>
            <a:r>
              <a:rPr lang="zh-CN" altLang="en-US" sz="3200" dirty="0">
                <a:latin typeface="宋体" panose="02010600030101010101" pitchFamily="2" charset="-122"/>
              </a:rPr>
              <a:t>圈复杂</a:t>
            </a:r>
            <a:r>
              <a:rPr lang="zh-CN" altLang="en-US" sz="3200" dirty="0" smtClean="0">
                <a:latin typeface="宋体" panose="02010600030101010101" pitchFamily="2" charset="-122"/>
              </a:rPr>
              <a:t>度计算公式</a:t>
            </a:r>
            <a:endParaRPr lang="en-US" altLang="zh-CN" sz="3200" dirty="0">
              <a:latin typeface="宋体" panose="02010600030101010101" pitchFamily="2" charset="-122"/>
            </a:endParaRPr>
          </a:p>
        </p:txBody>
      </p:sp>
      <p:sp>
        <p:nvSpPr>
          <p:cNvPr id="71683" name="Rectangle 3"/>
          <p:cNvSpPr>
            <a:spLocks noGrp="1" noChangeArrowheads="1"/>
          </p:cNvSpPr>
          <p:nvPr>
            <p:ph type="body" idx="1"/>
            <p:custDataLst>
              <p:tags r:id="rId2"/>
            </p:custDataLst>
          </p:nvPr>
        </p:nvSpPr>
        <p:spPr bwMode="auto">
          <a:xfrm>
            <a:off x="50689" y="2976859"/>
            <a:ext cx="2371265" cy="253017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a:lnSpc>
                <a:spcPct val="80000"/>
              </a:lnSpc>
            </a:pPr>
            <a:r>
              <a:rPr lang="en-US" altLang="zh-CN" dirty="0" smtClean="0"/>
              <a:t>V(G</a:t>
            </a:r>
            <a:r>
              <a:rPr lang="en-US" altLang="zh-CN" dirty="0"/>
              <a:t>) = E - N + 2  </a:t>
            </a:r>
            <a:endParaRPr lang="en-US" altLang="zh-CN" dirty="0" smtClean="0"/>
          </a:p>
          <a:p>
            <a:pPr>
              <a:lnSpc>
                <a:spcPct val="80000"/>
              </a:lnSpc>
            </a:pPr>
            <a:endParaRPr lang="en-US" altLang="zh-CN" dirty="0"/>
          </a:p>
          <a:p>
            <a:pPr>
              <a:lnSpc>
                <a:spcPct val="80000"/>
              </a:lnSpc>
            </a:pPr>
            <a:r>
              <a:rPr lang="en-US" altLang="zh-CN" dirty="0" smtClean="0"/>
              <a:t>V(G</a:t>
            </a:r>
            <a:r>
              <a:rPr lang="en-US" altLang="zh-CN" dirty="0"/>
              <a:t>) = </a:t>
            </a:r>
            <a:r>
              <a:rPr lang="en-US" altLang="zh-CN" dirty="0" smtClean="0"/>
              <a:t>R</a:t>
            </a:r>
          </a:p>
          <a:p>
            <a:pPr>
              <a:lnSpc>
                <a:spcPct val="80000"/>
              </a:lnSpc>
            </a:pPr>
            <a:endParaRPr lang="en-US" altLang="zh-CN" dirty="0"/>
          </a:p>
          <a:p>
            <a:pPr>
              <a:lnSpc>
                <a:spcPct val="80000"/>
              </a:lnSpc>
            </a:pPr>
            <a:r>
              <a:rPr lang="en-US" altLang="zh-CN" dirty="0" smtClean="0"/>
              <a:t>V(G</a:t>
            </a:r>
            <a:r>
              <a:rPr lang="en-US" altLang="zh-CN" dirty="0"/>
              <a:t>) = P + </a:t>
            </a:r>
            <a:r>
              <a:rPr lang="en-US" altLang="zh-CN" dirty="0" smtClean="0"/>
              <a:t>1</a:t>
            </a:r>
            <a:endParaRPr lang="en-US" altLang="zh-CN" dirty="0"/>
          </a:p>
        </p:txBody>
      </p:sp>
      <p:sp>
        <p:nvSpPr>
          <p:cNvPr id="4"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532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白盒测试方法</a:t>
            </a:r>
            <a:r>
              <a:rPr lang="en-US" altLang="zh-CN" sz="2400" dirty="0" smtClean="0">
                <a:latin typeface="微软雅黑" panose="020B0503020204020204" pitchFamily="34" charset="-122"/>
              </a:rPr>
              <a:t>-</a:t>
            </a:r>
            <a:r>
              <a:rPr lang="zh-CN" altLang="en-US" sz="2400" dirty="0" smtClean="0">
                <a:latin typeface="微软雅黑" panose="020B0503020204020204" pitchFamily="34" charset="-122"/>
              </a:rPr>
              <a:t>基路径测试方法</a:t>
            </a:r>
            <a:endParaRPr lang="zh-CN" altLang="en-US" sz="2400" dirty="0">
              <a:latin typeface="微软雅黑" panose="020B0503020204020204" pitchFamily="34" charset="-122"/>
            </a:endParaRPr>
          </a:p>
        </p:txBody>
      </p:sp>
      <p:sp>
        <p:nvSpPr>
          <p:cNvPr id="5"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Oval 3"/>
          <p:cNvSpPr>
            <a:spLocks noChangeArrowheads="1"/>
          </p:cNvSpPr>
          <p:nvPr/>
        </p:nvSpPr>
        <p:spPr bwMode="auto">
          <a:xfrm>
            <a:off x="3291904" y="1476053"/>
            <a:ext cx="304800" cy="2286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8" name="Oval 4"/>
          <p:cNvSpPr>
            <a:spLocks noChangeArrowheads="1"/>
          </p:cNvSpPr>
          <p:nvPr/>
        </p:nvSpPr>
        <p:spPr bwMode="auto">
          <a:xfrm>
            <a:off x="3291904" y="2085653"/>
            <a:ext cx="304800" cy="228600"/>
          </a:xfrm>
          <a:prstGeom prst="ellipse">
            <a:avLst/>
          </a:prstGeom>
          <a:solidFill>
            <a:srgbClr val="FF6600"/>
          </a:solidFill>
          <a:ln w="9525" algn="ctr">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9" name="Oval 5"/>
          <p:cNvSpPr>
            <a:spLocks noChangeArrowheads="1"/>
          </p:cNvSpPr>
          <p:nvPr/>
        </p:nvSpPr>
        <p:spPr bwMode="auto">
          <a:xfrm>
            <a:off x="4282504" y="2085653"/>
            <a:ext cx="304800" cy="228600"/>
          </a:xfrm>
          <a:prstGeom prst="ellipse">
            <a:avLst/>
          </a:prstGeom>
          <a:solidFill>
            <a:schemeClr val="accent1"/>
          </a:solidFill>
          <a:ln w="9525" algn="ctr">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0" name="Oval 6"/>
          <p:cNvSpPr>
            <a:spLocks noChangeArrowheads="1"/>
          </p:cNvSpPr>
          <p:nvPr/>
        </p:nvSpPr>
        <p:spPr bwMode="auto">
          <a:xfrm>
            <a:off x="3320479" y="3477891"/>
            <a:ext cx="304800" cy="2286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1" name="Oval 7"/>
          <p:cNvSpPr>
            <a:spLocks noChangeArrowheads="1"/>
          </p:cNvSpPr>
          <p:nvPr/>
        </p:nvSpPr>
        <p:spPr bwMode="auto">
          <a:xfrm>
            <a:off x="3320479" y="4087491"/>
            <a:ext cx="304800" cy="228600"/>
          </a:xfrm>
          <a:prstGeom prst="ellipse">
            <a:avLst/>
          </a:prstGeom>
          <a:solidFill>
            <a:srgbClr val="FF6600"/>
          </a:solidFill>
          <a:ln w="9525">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2" name="Oval 8"/>
          <p:cNvSpPr>
            <a:spLocks noChangeArrowheads="1"/>
          </p:cNvSpPr>
          <p:nvPr/>
        </p:nvSpPr>
        <p:spPr bwMode="auto">
          <a:xfrm>
            <a:off x="3320479" y="4773291"/>
            <a:ext cx="304800" cy="2286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3" name="Oval 9"/>
          <p:cNvSpPr>
            <a:spLocks noChangeArrowheads="1"/>
          </p:cNvSpPr>
          <p:nvPr/>
        </p:nvSpPr>
        <p:spPr bwMode="auto">
          <a:xfrm>
            <a:off x="3320479" y="2792091"/>
            <a:ext cx="304800" cy="228600"/>
          </a:xfrm>
          <a:prstGeom prst="ellipse">
            <a:avLst/>
          </a:prstGeom>
          <a:solidFill>
            <a:srgbClr val="FF6600"/>
          </a:solidFill>
          <a:ln w="9525" algn="ctr">
            <a:solidFill>
              <a:schemeClr val="tx1"/>
            </a:solidFill>
            <a:round/>
            <a:headEnd/>
            <a:tailEnd/>
          </a:ln>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14" name="Line 10"/>
          <p:cNvSpPr>
            <a:spLocks noChangeShapeType="1"/>
          </p:cNvSpPr>
          <p:nvPr/>
        </p:nvSpPr>
        <p:spPr bwMode="auto">
          <a:xfrm>
            <a:off x="3625279" y="1572891"/>
            <a:ext cx="685800" cy="0"/>
          </a:xfrm>
          <a:prstGeom prst="line">
            <a:avLst/>
          </a:prstGeom>
          <a:noFill/>
          <a:ln w="9525">
            <a:solidFill>
              <a:schemeClr val="tx1"/>
            </a:solidFill>
            <a:prstDash val="dash"/>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1"/>
          <p:cNvSpPr>
            <a:spLocks noChangeShapeType="1"/>
          </p:cNvSpPr>
          <p:nvPr/>
        </p:nvSpPr>
        <p:spPr bwMode="auto">
          <a:xfrm>
            <a:off x="3472879" y="1725291"/>
            <a:ext cx="0" cy="381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2"/>
          <p:cNvSpPr>
            <a:spLocks noChangeShapeType="1"/>
          </p:cNvSpPr>
          <p:nvPr/>
        </p:nvSpPr>
        <p:spPr bwMode="auto">
          <a:xfrm flipV="1">
            <a:off x="3625279" y="1953891"/>
            <a:ext cx="533400" cy="2286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3"/>
          <p:cNvSpPr>
            <a:spLocks noChangeShapeType="1"/>
          </p:cNvSpPr>
          <p:nvPr/>
        </p:nvSpPr>
        <p:spPr bwMode="auto">
          <a:xfrm>
            <a:off x="3625279" y="2258691"/>
            <a:ext cx="685800" cy="0"/>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4"/>
          <p:cNvSpPr>
            <a:spLocks noChangeShapeType="1"/>
          </p:cNvSpPr>
          <p:nvPr/>
        </p:nvSpPr>
        <p:spPr bwMode="auto">
          <a:xfrm>
            <a:off x="3472879" y="2334891"/>
            <a:ext cx="0" cy="4572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5"/>
          <p:cNvSpPr>
            <a:spLocks noChangeShapeType="1"/>
          </p:cNvSpPr>
          <p:nvPr/>
        </p:nvSpPr>
        <p:spPr bwMode="auto">
          <a:xfrm>
            <a:off x="3472879" y="3020691"/>
            <a:ext cx="0" cy="4572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6"/>
          <p:cNvSpPr>
            <a:spLocks noChangeShapeType="1"/>
          </p:cNvSpPr>
          <p:nvPr/>
        </p:nvSpPr>
        <p:spPr bwMode="auto">
          <a:xfrm>
            <a:off x="3472879" y="3706491"/>
            <a:ext cx="0" cy="3048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7"/>
          <p:cNvSpPr>
            <a:spLocks noChangeShapeType="1"/>
          </p:cNvSpPr>
          <p:nvPr/>
        </p:nvSpPr>
        <p:spPr bwMode="auto">
          <a:xfrm>
            <a:off x="4158679" y="1953891"/>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8"/>
          <p:cNvSpPr>
            <a:spLocks noChangeShapeType="1"/>
          </p:cNvSpPr>
          <p:nvPr/>
        </p:nvSpPr>
        <p:spPr bwMode="auto">
          <a:xfrm>
            <a:off x="3472879" y="4316091"/>
            <a:ext cx="0" cy="4572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19"/>
          <p:cNvSpPr>
            <a:spLocks noChangeShapeType="1"/>
          </p:cNvSpPr>
          <p:nvPr/>
        </p:nvSpPr>
        <p:spPr bwMode="auto">
          <a:xfrm flipH="1">
            <a:off x="2710879" y="2868291"/>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0"/>
          <p:cNvSpPr>
            <a:spLocks noChangeShapeType="1"/>
          </p:cNvSpPr>
          <p:nvPr/>
        </p:nvSpPr>
        <p:spPr bwMode="auto">
          <a:xfrm>
            <a:off x="2710879" y="2868291"/>
            <a:ext cx="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21"/>
          <p:cNvSpPr>
            <a:spLocks noChangeShapeType="1"/>
          </p:cNvSpPr>
          <p:nvPr/>
        </p:nvSpPr>
        <p:spPr bwMode="auto">
          <a:xfrm>
            <a:off x="2710879" y="4773291"/>
            <a:ext cx="609600"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2"/>
          <p:cNvSpPr>
            <a:spLocks noChangeShapeType="1"/>
          </p:cNvSpPr>
          <p:nvPr/>
        </p:nvSpPr>
        <p:spPr bwMode="auto">
          <a:xfrm>
            <a:off x="3625279" y="4239891"/>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3"/>
          <p:cNvSpPr>
            <a:spLocks noChangeShapeType="1"/>
          </p:cNvSpPr>
          <p:nvPr/>
        </p:nvSpPr>
        <p:spPr bwMode="auto">
          <a:xfrm>
            <a:off x="3625279" y="3554091"/>
            <a:ext cx="304800" cy="0"/>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4"/>
          <p:cNvSpPr>
            <a:spLocks noChangeShapeType="1"/>
          </p:cNvSpPr>
          <p:nvPr/>
        </p:nvSpPr>
        <p:spPr bwMode="auto">
          <a:xfrm>
            <a:off x="3930079" y="3554091"/>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5"/>
          <p:cNvSpPr>
            <a:spLocks noChangeShapeType="1"/>
          </p:cNvSpPr>
          <p:nvPr/>
        </p:nvSpPr>
        <p:spPr bwMode="auto">
          <a:xfrm>
            <a:off x="3777679" y="3858891"/>
            <a:ext cx="609600" cy="0"/>
          </a:xfrm>
          <a:prstGeom prst="line">
            <a:avLst/>
          </a:prstGeom>
          <a:noFill/>
          <a:ln w="9525">
            <a:solidFill>
              <a:schemeClr val="tx1"/>
            </a:solidFill>
            <a:prstDash val="dash"/>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6"/>
          <p:cNvSpPr>
            <a:spLocks noChangeShapeType="1"/>
          </p:cNvSpPr>
          <p:nvPr/>
        </p:nvSpPr>
        <p:spPr bwMode="auto">
          <a:xfrm>
            <a:off x="2482279" y="2334891"/>
            <a:ext cx="304800" cy="457200"/>
          </a:xfrm>
          <a:prstGeom prst="line">
            <a:avLst/>
          </a:prstGeom>
          <a:noFill/>
          <a:ln w="9525">
            <a:solidFill>
              <a:schemeClr val="tx1"/>
            </a:solidFill>
            <a:prstDash val="dash"/>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Text Box 27"/>
          <p:cNvSpPr txBox="1">
            <a:spLocks noChangeArrowheads="1"/>
          </p:cNvSpPr>
          <p:nvPr/>
        </p:nvSpPr>
        <p:spPr bwMode="auto">
          <a:xfrm>
            <a:off x="2161605" y="1991992"/>
            <a:ext cx="625475"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b="1" i="1">
                <a:latin typeface="Times New Roman" panose="02020603050405020304" pitchFamily="18" charset="0"/>
                <a:ea typeface="宋体" panose="02010600030101010101" pitchFamily="2" charset="-122"/>
              </a:rPr>
              <a:t>edge</a:t>
            </a:r>
          </a:p>
        </p:txBody>
      </p:sp>
      <p:sp>
        <p:nvSpPr>
          <p:cNvPr id="32" name="Text Box 28"/>
          <p:cNvSpPr txBox="1">
            <a:spLocks noChangeArrowheads="1"/>
          </p:cNvSpPr>
          <p:nvPr/>
        </p:nvSpPr>
        <p:spPr bwMode="auto">
          <a:xfrm>
            <a:off x="4311080" y="1371278"/>
            <a:ext cx="6508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b="1" i="1">
                <a:latin typeface="Times New Roman" panose="02020603050405020304" pitchFamily="18" charset="0"/>
                <a:ea typeface="宋体" panose="02010600030101010101" pitchFamily="2" charset="-122"/>
              </a:rPr>
              <a:t>node</a:t>
            </a:r>
          </a:p>
        </p:txBody>
      </p:sp>
      <p:sp>
        <p:nvSpPr>
          <p:cNvPr id="33" name="Text Box 29"/>
          <p:cNvSpPr txBox="1">
            <a:spLocks noChangeArrowheads="1"/>
          </p:cNvSpPr>
          <p:nvPr/>
        </p:nvSpPr>
        <p:spPr bwMode="auto">
          <a:xfrm>
            <a:off x="4387280" y="3657278"/>
            <a:ext cx="8032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b="1" i="1">
                <a:latin typeface="Times New Roman" panose="02020603050405020304" pitchFamily="18" charset="0"/>
                <a:ea typeface="宋体" panose="02010600030101010101" pitchFamily="2" charset="-122"/>
              </a:rPr>
              <a:t>region</a:t>
            </a:r>
          </a:p>
        </p:txBody>
      </p:sp>
      <p:sp>
        <p:nvSpPr>
          <p:cNvPr id="34" name="Text Box 30"/>
          <p:cNvSpPr txBox="1">
            <a:spLocks noChangeArrowheads="1"/>
          </p:cNvSpPr>
          <p:nvPr/>
        </p:nvSpPr>
        <p:spPr bwMode="auto">
          <a:xfrm>
            <a:off x="5680249" y="3295972"/>
            <a:ext cx="2689225" cy="2654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400" b="1" i="1">
                <a:latin typeface="Times New Roman" panose="02020603050405020304" pitchFamily="18" charset="0"/>
                <a:ea typeface="宋体" panose="02010600030101010101" pitchFamily="2" charset="-122"/>
              </a:rPr>
              <a:t>No. of regions = 4 </a:t>
            </a:r>
          </a:p>
          <a:p>
            <a:r>
              <a:rPr lang="en-US" altLang="zh-CN" sz="1400" b="1" i="1">
                <a:latin typeface="Times New Roman" panose="02020603050405020304" pitchFamily="18" charset="0"/>
                <a:ea typeface="宋体" panose="02010600030101010101" pitchFamily="2" charset="-122"/>
              </a:rPr>
              <a:t>(considering the universal region)</a:t>
            </a:r>
          </a:p>
          <a:p>
            <a:endParaRPr lang="en-US" altLang="zh-CN" sz="1400" b="1" i="1">
              <a:latin typeface="Times New Roman" panose="02020603050405020304" pitchFamily="18" charset="0"/>
              <a:ea typeface="宋体" panose="02010600030101010101" pitchFamily="2" charset="-122"/>
            </a:endParaRPr>
          </a:p>
          <a:p>
            <a:r>
              <a:rPr lang="en-US" altLang="zh-CN" sz="1400" b="1" i="1">
                <a:latin typeface="Times New Roman" panose="02020603050405020304" pitchFamily="18" charset="0"/>
                <a:ea typeface="宋体" panose="02010600030101010101" pitchFamily="2" charset="-122"/>
              </a:rPr>
              <a:t>No. of edges = 9</a:t>
            </a:r>
          </a:p>
          <a:p>
            <a:r>
              <a:rPr lang="en-US" altLang="zh-CN" sz="1400" b="1" i="1">
                <a:latin typeface="Times New Roman" panose="02020603050405020304" pitchFamily="18" charset="0"/>
                <a:ea typeface="宋体" panose="02010600030101010101" pitchFamily="2" charset="-122"/>
              </a:rPr>
              <a:t/>
            </a:r>
            <a:br>
              <a:rPr lang="en-US" altLang="zh-CN" sz="1400" b="1" i="1">
                <a:latin typeface="Times New Roman" panose="02020603050405020304" pitchFamily="18" charset="0"/>
                <a:ea typeface="宋体" panose="02010600030101010101" pitchFamily="2" charset="-122"/>
              </a:rPr>
            </a:br>
            <a:r>
              <a:rPr lang="en-US" altLang="zh-CN" sz="1400" b="1" i="1">
                <a:latin typeface="Times New Roman" panose="02020603050405020304" pitchFamily="18" charset="0"/>
                <a:ea typeface="宋体" panose="02010600030101010101" pitchFamily="2" charset="-122"/>
              </a:rPr>
              <a:t>No. of nodes = 7</a:t>
            </a:r>
          </a:p>
          <a:p>
            <a:endParaRPr lang="en-US" altLang="zh-CN" sz="1400" b="1" i="1">
              <a:latin typeface="Times New Roman" panose="02020603050405020304" pitchFamily="18" charset="0"/>
              <a:ea typeface="宋体" panose="02010600030101010101" pitchFamily="2" charset="-122"/>
            </a:endParaRPr>
          </a:p>
          <a:p>
            <a:r>
              <a:rPr lang="en-US" altLang="zh-CN" sz="1400" b="1" i="1">
                <a:latin typeface="Times New Roman" panose="02020603050405020304" pitchFamily="18" charset="0"/>
                <a:ea typeface="宋体" panose="02010600030101010101" pitchFamily="2" charset="-122"/>
              </a:rPr>
              <a:t>No. of predicate nodes = 3</a:t>
            </a:r>
          </a:p>
          <a:p>
            <a:endParaRPr lang="en-US" altLang="zh-CN" sz="1400" b="1" i="1">
              <a:latin typeface="Times New Roman" panose="02020603050405020304" pitchFamily="18" charset="0"/>
              <a:ea typeface="宋体" panose="02010600030101010101" pitchFamily="2" charset="-122"/>
            </a:endParaRPr>
          </a:p>
          <a:p>
            <a:r>
              <a:rPr lang="en-US" altLang="zh-CN" sz="1400" b="1" i="1">
                <a:latin typeface="Times New Roman" panose="02020603050405020304" pitchFamily="18" charset="0"/>
                <a:ea typeface="宋体" panose="02010600030101010101" pitchFamily="2" charset="-122"/>
              </a:rPr>
              <a:t>V(G) = 3 + 1 = 4</a:t>
            </a:r>
          </a:p>
          <a:p>
            <a:endParaRPr lang="en-US" altLang="zh-CN" sz="1400" b="1" i="1">
              <a:latin typeface="Times New Roman" panose="02020603050405020304" pitchFamily="18" charset="0"/>
              <a:ea typeface="宋体" panose="02010600030101010101" pitchFamily="2" charset="-122"/>
            </a:endParaRPr>
          </a:p>
          <a:p>
            <a:r>
              <a:rPr lang="en-US" altLang="zh-CN" sz="1400" b="1" i="1">
                <a:latin typeface="Times New Roman" panose="02020603050405020304" pitchFamily="18" charset="0"/>
                <a:ea typeface="宋体" panose="02010600030101010101" pitchFamily="2" charset="-122"/>
              </a:rPr>
              <a:t>V(G) = 9 - 7 + 2 = 4</a:t>
            </a:r>
          </a:p>
        </p:txBody>
      </p:sp>
      <p:sp>
        <p:nvSpPr>
          <p:cNvPr id="35" name="Text Box 31"/>
          <p:cNvSpPr txBox="1">
            <a:spLocks noChangeArrowheads="1"/>
          </p:cNvSpPr>
          <p:nvPr/>
        </p:nvSpPr>
        <p:spPr bwMode="auto">
          <a:xfrm>
            <a:off x="2999805" y="1382392"/>
            <a:ext cx="307975"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b="1" i="1">
                <a:latin typeface="Times New Roman" panose="02020603050405020304" pitchFamily="18" charset="0"/>
                <a:ea typeface="宋体" panose="02010600030101010101" pitchFamily="2" charset="-122"/>
              </a:rPr>
              <a:t>1</a:t>
            </a:r>
          </a:p>
        </p:txBody>
      </p:sp>
      <p:sp>
        <p:nvSpPr>
          <p:cNvPr id="36" name="Text Box 32"/>
          <p:cNvSpPr txBox="1">
            <a:spLocks noChangeArrowheads="1"/>
          </p:cNvSpPr>
          <p:nvPr/>
        </p:nvSpPr>
        <p:spPr bwMode="auto">
          <a:xfrm>
            <a:off x="3015680" y="2057078"/>
            <a:ext cx="3079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b="1" i="1">
                <a:latin typeface="Times New Roman" panose="02020603050405020304" pitchFamily="18" charset="0"/>
                <a:ea typeface="宋体" panose="02010600030101010101" pitchFamily="2" charset="-122"/>
              </a:rPr>
              <a:t>2</a:t>
            </a:r>
          </a:p>
        </p:txBody>
      </p:sp>
      <p:sp>
        <p:nvSpPr>
          <p:cNvPr id="37" name="Text Box 33"/>
          <p:cNvSpPr txBox="1">
            <a:spLocks noChangeArrowheads="1"/>
          </p:cNvSpPr>
          <p:nvPr/>
        </p:nvSpPr>
        <p:spPr bwMode="auto">
          <a:xfrm>
            <a:off x="3701480" y="2666678"/>
            <a:ext cx="3079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b="1" i="1">
                <a:latin typeface="Times New Roman" panose="02020603050405020304" pitchFamily="18" charset="0"/>
                <a:ea typeface="宋体" panose="02010600030101010101" pitchFamily="2" charset="-122"/>
              </a:rPr>
              <a:t>4</a:t>
            </a:r>
          </a:p>
        </p:txBody>
      </p:sp>
      <p:sp>
        <p:nvSpPr>
          <p:cNvPr id="38" name="Text Box 34"/>
          <p:cNvSpPr txBox="1">
            <a:spLocks noChangeArrowheads="1"/>
          </p:cNvSpPr>
          <p:nvPr/>
        </p:nvSpPr>
        <p:spPr bwMode="auto">
          <a:xfrm>
            <a:off x="4615880" y="2057078"/>
            <a:ext cx="3079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b="1" i="1">
                <a:latin typeface="Times New Roman" panose="02020603050405020304" pitchFamily="18" charset="0"/>
                <a:ea typeface="宋体" panose="02010600030101010101" pitchFamily="2" charset="-122"/>
              </a:rPr>
              <a:t>3</a:t>
            </a:r>
          </a:p>
        </p:txBody>
      </p:sp>
      <p:sp>
        <p:nvSpPr>
          <p:cNvPr id="39" name="Text Box 35"/>
          <p:cNvSpPr txBox="1">
            <a:spLocks noChangeArrowheads="1"/>
          </p:cNvSpPr>
          <p:nvPr/>
        </p:nvSpPr>
        <p:spPr bwMode="auto">
          <a:xfrm>
            <a:off x="3015680" y="3352478"/>
            <a:ext cx="3079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b="1" i="1">
                <a:latin typeface="Times New Roman" panose="02020603050405020304" pitchFamily="18" charset="0"/>
                <a:ea typeface="宋体" panose="02010600030101010101" pitchFamily="2" charset="-122"/>
              </a:rPr>
              <a:t>5</a:t>
            </a:r>
          </a:p>
        </p:txBody>
      </p:sp>
      <p:sp>
        <p:nvSpPr>
          <p:cNvPr id="40" name="Text Box 36"/>
          <p:cNvSpPr txBox="1">
            <a:spLocks noChangeArrowheads="1"/>
          </p:cNvSpPr>
          <p:nvPr/>
        </p:nvSpPr>
        <p:spPr bwMode="auto">
          <a:xfrm>
            <a:off x="3015680" y="3962078"/>
            <a:ext cx="3079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b="1" i="1">
                <a:latin typeface="Times New Roman" panose="02020603050405020304" pitchFamily="18" charset="0"/>
                <a:ea typeface="宋体" panose="02010600030101010101" pitchFamily="2" charset="-122"/>
              </a:rPr>
              <a:t>6</a:t>
            </a:r>
          </a:p>
        </p:txBody>
      </p:sp>
      <p:sp>
        <p:nvSpPr>
          <p:cNvPr id="41" name="Text Box 37"/>
          <p:cNvSpPr txBox="1">
            <a:spLocks noChangeArrowheads="1"/>
          </p:cNvSpPr>
          <p:nvPr/>
        </p:nvSpPr>
        <p:spPr bwMode="auto">
          <a:xfrm>
            <a:off x="3701480" y="4647878"/>
            <a:ext cx="3079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r>
              <a:rPr lang="en-US" altLang="zh-CN" sz="1800" b="1" i="1">
                <a:latin typeface="Times New Roman" panose="02020603050405020304" pitchFamily="18" charset="0"/>
                <a:ea typeface="宋体" panose="02010600030101010101" pitchFamily="2" charset="-122"/>
              </a:rPr>
              <a:t>7</a:t>
            </a:r>
          </a:p>
        </p:txBody>
      </p:sp>
      <p:sp>
        <p:nvSpPr>
          <p:cNvPr id="42" name="Text Box 38">
            <a:extLst>
              <a:ext uri="{FF2B5EF4-FFF2-40B4-BE49-F238E27FC236}">
                <a16:creationId xmlns:a16="http://schemas.microsoft.com/office/drawing/2014/main" id="{168BFE0C-F098-4A0B-ACA3-1E4A8A8F2F12}"/>
              </a:ext>
            </a:extLst>
          </p:cNvPr>
          <p:cNvSpPr txBox="1">
            <a:spLocks noChangeArrowheads="1"/>
          </p:cNvSpPr>
          <p:nvPr/>
        </p:nvSpPr>
        <p:spPr bwMode="auto">
          <a:xfrm>
            <a:off x="4161343" y="2653978"/>
            <a:ext cx="1648849" cy="369332"/>
          </a:xfrm>
          <a:prstGeom prst="rect">
            <a:avLst/>
          </a:prstGeom>
          <a:noFill/>
          <a:ln w="19050">
            <a:solidFill>
              <a:schemeClr val="tx1"/>
            </a:solidFill>
            <a:miter lim="800000"/>
            <a:headEnd/>
            <a:tailEnd/>
          </a:ln>
          <a:effectLst>
            <a:outerShdw dist="17961" dir="2700000" algn="ctr" rotWithShape="0">
              <a:schemeClr val="bg2"/>
            </a:outerShdw>
          </a:effectLst>
        </p:spPr>
        <p:txBody>
          <a:bodyPr wrap="none">
            <a:spAutoFit/>
          </a:bodyPr>
          <a:lstStyle/>
          <a:p>
            <a:pPr algn="ctr" eaLnBrk="1" hangingPunct="1">
              <a:defRPr/>
            </a:pPr>
            <a:r>
              <a:rPr lang="en-US" altLang="zh-CN" b="1">
                <a:effectLst>
                  <a:outerShdw blurRad="38100" dist="38100" dir="2700000" algn="tl">
                    <a:srgbClr val="FFFFFF"/>
                  </a:outerShdw>
                </a:effectLst>
                <a:latin typeface="Times New Roman" pitchFamily="18" charset="0"/>
              </a:rPr>
              <a:t>Predicate node</a:t>
            </a:r>
          </a:p>
        </p:txBody>
      </p:sp>
      <p:sp>
        <p:nvSpPr>
          <p:cNvPr id="43" name="Line 39"/>
          <p:cNvSpPr>
            <a:spLocks noChangeShapeType="1"/>
          </p:cNvSpPr>
          <p:nvPr/>
        </p:nvSpPr>
        <p:spPr bwMode="auto">
          <a:xfrm>
            <a:off x="3520504" y="2238053"/>
            <a:ext cx="1320800" cy="515938"/>
          </a:xfrm>
          <a:prstGeom prst="line">
            <a:avLst/>
          </a:prstGeom>
          <a:noFill/>
          <a:ln w="9525">
            <a:solidFill>
              <a:schemeClr val="tx1"/>
            </a:solidFill>
            <a:prstDash val="dash"/>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96159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
                                        </p:tgtEl>
                                        <p:attrNameLst>
                                          <p:attrName>ppt_y</p:attrName>
                                        </p:attrNameLst>
                                      </p:cBhvr>
                                      <p:tavLst>
                                        <p:tav tm="0">
                                          <p:val>
                                            <p:strVal val="#ppt_y"/>
                                          </p:val>
                                        </p:tav>
                                        <p:tav tm="100000">
                                          <p:val>
                                            <p:strVal val="#ppt_y"/>
                                          </p:val>
                                        </p:tav>
                                      </p:tavLst>
                                    </p:anim>
                                    <p:anim calcmode="lin" valueType="num">
                                      <p:cBhvr>
                                        <p:cTn id="1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
                                        </p:tgtEl>
                                      </p:cBhvr>
                                    </p:animEffect>
                                  </p:childTnLst>
                                </p:cTn>
                              </p:par>
                            </p:childTnLst>
                          </p:cTn>
                        </p:par>
                        <p:par>
                          <p:cTn id="17" fill="hold">
                            <p:stCondLst>
                              <p:cond delay="122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body" idx="1"/>
          </p:nvPr>
        </p:nvSpPr>
        <p:spPr bwMode="auto">
          <a:xfrm>
            <a:off x="331564" y="1263948"/>
            <a:ext cx="6545486" cy="43973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2">
              <a:lnSpc>
                <a:spcPct val="90000"/>
              </a:lnSpc>
              <a:buFont typeface="Wingdings 2" panose="05020102010507070707" pitchFamily="18" charset="2"/>
              <a:buNone/>
            </a:pPr>
            <a:endParaRPr lang="en-GB" altLang="zh-CN" sz="2200" b="1" dirty="0" smtClean="0">
              <a:latin typeface="Courier New" panose="02070309020205020404" pitchFamily="49" charset="0"/>
            </a:endParaRPr>
          </a:p>
          <a:p>
            <a:pPr lvl="2">
              <a:lnSpc>
                <a:spcPct val="90000"/>
              </a:lnSpc>
              <a:buFont typeface="Wingdings 2" panose="05020102010507070707" pitchFamily="18" charset="2"/>
              <a:buNone/>
            </a:pPr>
            <a:r>
              <a:rPr lang="en-GB" altLang="zh-CN" sz="2200" b="1" dirty="0" smtClean="0">
                <a:latin typeface="Courier New" panose="02070309020205020404" pitchFamily="49" charset="0"/>
              </a:rPr>
              <a:t>public void f() {</a:t>
            </a:r>
          </a:p>
          <a:p>
            <a:pPr lvl="2">
              <a:lnSpc>
                <a:spcPct val="90000"/>
              </a:lnSpc>
              <a:buFont typeface="Wingdings 2" panose="05020102010507070707" pitchFamily="18" charset="2"/>
              <a:buNone/>
            </a:pPr>
            <a:r>
              <a:rPr lang="en-GB" altLang="zh-CN" sz="2200" b="1" dirty="0" smtClean="0">
                <a:latin typeface="Courier New" panose="02070309020205020404" pitchFamily="49" charset="0"/>
              </a:rPr>
              <a:t>	if(count &gt; 10){</a:t>
            </a:r>
          </a:p>
          <a:p>
            <a:pPr lvl="2">
              <a:lnSpc>
                <a:spcPct val="90000"/>
              </a:lnSpc>
              <a:buFont typeface="Wingdings 2" panose="05020102010507070707" pitchFamily="18" charset="2"/>
              <a:buNone/>
            </a:pPr>
            <a:r>
              <a:rPr lang="en-GB" altLang="zh-CN" sz="2200" b="1" dirty="0" smtClean="0">
                <a:latin typeface="Courier New" panose="02070309020205020404" pitchFamily="49" charset="0"/>
              </a:rPr>
              <a:t>		</a:t>
            </a:r>
            <a:r>
              <a:rPr lang="en-GB" altLang="zh-CN" sz="2200" b="1" dirty="0" err="1" smtClean="0">
                <a:latin typeface="Courier New" panose="02070309020205020404" pitchFamily="49" charset="0"/>
              </a:rPr>
              <a:t>fixed_count</a:t>
            </a:r>
            <a:r>
              <a:rPr lang="en-GB" altLang="zh-CN" sz="2200" b="1" dirty="0" smtClean="0">
                <a:latin typeface="Courier New" panose="02070309020205020404" pitchFamily="49" charset="0"/>
              </a:rPr>
              <a:t> = </a:t>
            </a:r>
            <a:r>
              <a:rPr lang="en-GB" altLang="zh-CN" sz="2200" b="1" dirty="0" err="1" smtClean="0">
                <a:latin typeface="Courier New" panose="02070309020205020404" pitchFamily="49" charset="0"/>
              </a:rPr>
              <a:t>fixed_count</a:t>
            </a:r>
            <a:r>
              <a:rPr lang="en-GB" altLang="zh-CN" sz="2200" b="1" dirty="0" smtClean="0">
                <a:latin typeface="Courier New" panose="02070309020205020404" pitchFamily="49" charset="0"/>
              </a:rPr>
              <a:t> + count;</a:t>
            </a:r>
          </a:p>
          <a:p>
            <a:pPr lvl="2">
              <a:lnSpc>
                <a:spcPct val="90000"/>
              </a:lnSpc>
              <a:buFont typeface="Wingdings 2" panose="05020102010507070707" pitchFamily="18" charset="2"/>
              <a:buNone/>
            </a:pPr>
            <a:r>
              <a:rPr lang="en-GB" altLang="zh-CN" sz="2200" b="1" dirty="0" smtClean="0">
                <a:latin typeface="Courier New" panose="02070309020205020404" pitchFamily="49" charset="0"/>
              </a:rPr>
              <a:t>		done = 1;</a:t>
            </a:r>
          </a:p>
          <a:p>
            <a:pPr lvl="2">
              <a:lnSpc>
                <a:spcPct val="90000"/>
              </a:lnSpc>
              <a:buFont typeface="Wingdings 2" panose="05020102010507070707" pitchFamily="18" charset="2"/>
              <a:buNone/>
            </a:pPr>
            <a:r>
              <a:rPr lang="en-GB" altLang="zh-CN" sz="2200" b="1" dirty="0" smtClean="0">
                <a:latin typeface="Courier New" panose="02070309020205020404" pitchFamily="49" charset="0"/>
              </a:rPr>
              <a:t>	} else if(count &gt;5){</a:t>
            </a:r>
          </a:p>
          <a:p>
            <a:pPr lvl="2">
              <a:lnSpc>
                <a:spcPct val="90000"/>
              </a:lnSpc>
              <a:buFont typeface="Wingdings 2" panose="05020102010507070707" pitchFamily="18" charset="2"/>
              <a:buNone/>
            </a:pPr>
            <a:r>
              <a:rPr lang="en-GB" altLang="zh-CN" sz="2200" b="1" dirty="0" smtClean="0">
                <a:latin typeface="Courier New" panose="02070309020205020404" pitchFamily="49" charset="0"/>
              </a:rPr>
              <a:t>		</a:t>
            </a:r>
            <a:r>
              <a:rPr lang="en-GB" altLang="zh-CN" sz="2200" b="1" dirty="0" err="1" smtClean="0">
                <a:latin typeface="Courier New" panose="02070309020205020404" pitchFamily="49" charset="0"/>
              </a:rPr>
              <a:t>fixed_count</a:t>
            </a:r>
            <a:r>
              <a:rPr lang="en-GB" altLang="zh-CN" sz="2200" b="1" dirty="0" smtClean="0">
                <a:latin typeface="Courier New" panose="02070309020205020404" pitchFamily="49" charset="0"/>
              </a:rPr>
              <a:t> --;</a:t>
            </a:r>
          </a:p>
          <a:p>
            <a:pPr lvl="2">
              <a:lnSpc>
                <a:spcPct val="90000"/>
              </a:lnSpc>
              <a:buFont typeface="Wingdings 2" panose="05020102010507070707" pitchFamily="18" charset="2"/>
              <a:buNone/>
            </a:pPr>
            <a:r>
              <a:rPr lang="en-GB" altLang="zh-CN" sz="2200" b="1" dirty="0" smtClean="0">
                <a:latin typeface="Courier New" panose="02070309020205020404" pitchFamily="49" charset="0"/>
              </a:rPr>
              <a:t>	} else {</a:t>
            </a:r>
          </a:p>
          <a:p>
            <a:pPr lvl="2">
              <a:lnSpc>
                <a:spcPct val="90000"/>
              </a:lnSpc>
              <a:buFont typeface="Wingdings 2" panose="05020102010507070707" pitchFamily="18" charset="2"/>
              <a:buNone/>
            </a:pPr>
            <a:r>
              <a:rPr lang="en-GB" altLang="zh-CN" sz="2200" b="1" dirty="0" smtClean="0">
                <a:latin typeface="Courier New" panose="02070309020205020404" pitchFamily="49" charset="0"/>
              </a:rPr>
              <a:t>		</a:t>
            </a:r>
            <a:r>
              <a:rPr lang="en-GB" altLang="zh-CN" sz="2200" b="1" dirty="0" err="1" smtClean="0">
                <a:latin typeface="Courier New" panose="02070309020205020404" pitchFamily="49" charset="0"/>
              </a:rPr>
              <a:t>fixed_count</a:t>
            </a:r>
            <a:r>
              <a:rPr lang="en-GB" altLang="zh-CN" sz="2200" b="1" dirty="0" smtClean="0">
                <a:latin typeface="Courier New" panose="02070309020205020404" pitchFamily="49" charset="0"/>
              </a:rPr>
              <a:t> = count * 4;</a:t>
            </a:r>
          </a:p>
          <a:p>
            <a:pPr lvl="2">
              <a:lnSpc>
                <a:spcPct val="90000"/>
              </a:lnSpc>
              <a:buFont typeface="Wingdings 2" panose="05020102010507070707" pitchFamily="18" charset="2"/>
              <a:buNone/>
            </a:pPr>
            <a:r>
              <a:rPr lang="en-GB" altLang="zh-CN" sz="2200" b="1" dirty="0" smtClean="0">
                <a:latin typeface="Courier New" panose="02070309020205020404" pitchFamily="49" charset="0"/>
              </a:rPr>
              <a:t>	}</a:t>
            </a:r>
          </a:p>
          <a:p>
            <a:pPr lvl="2">
              <a:lnSpc>
                <a:spcPct val="90000"/>
              </a:lnSpc>
              <a:buFont typeface="Wingdings 2" panose="05020102010507070707" pitchFamily="18" charset="2"/>
              <a:buNone/>
            </a:pPr>
            <a:r>
              <a:rPr lang="en-GB" altLang="zh-CN" sz="2200" b="1" dirty="0" smtClean="0">
                <a:latin typeface="Courier New" panose="02070309020205020404" pitchFamily="49" charset="0"/>
              </a:rPr>
              <a:t>}</a:t>
            </a:r>
            <a:endParaRPr lang="en-GB" altLang="zh-CN" sz="2200" dirty="0" smtClean="0">
              <a:latin typeface="Courier New" panose="02070309020205020404" pitchFamily="49" charset="0"/>
            </a:endParaRPr>
          </a:p>
        </p:txBody>
      </p:sp>
      <p:sp>
        <p:nvSpPr>
          <p:cNvPr id="4"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532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白盒测试方法</a:t>
            </a:r>
            <a:r>
              <a:rPr lang="en-US" altLang="zh-CN" sz="2400" dirty="0" smtClean="0">
                <a:latin typeface="微软雅黑" panose="020B0503020204020204" pitchFamily="34" charset="-122"/>
              </a:rPr>
              <a:t>-</a:t>
            </a:r>
            <a:r>
              <a:rPr lang="zh-CN" altLang="en-US" sz="2400" dirty="0" smtClean="0">
                <a:latin typeface="微软雅黑" panose="020B0503020204020204" pitchFamily="34" charset="-122"/>
              </a:rPr>
              <a:t>基路径测试方法</a:t>
            </a:r>
            <a:endParaRPr lang="zh-CN" altLang="en-US" sz="2400" dirty="0">
              <a:latin typeface="微软雅黑" panose="020B0503020204020204" pitchFamily="34" charset="-122"/>
            </a:endParaRPr>
          </a:p>
        </p:txBody>
      </p:sp>
      <p:sp>
        <p:nvSpPr>
          <p:cNvPr id="5"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612778" y="6159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标题 1"/>
          <p:cNvSpPr>
            <a:spLocks noGrp="1"/>
          </p:cNvSpPr>
          <p:nvPr>
            <p:ph type="title"/>
          </p:nvPr>
        </p:nvSpPr>
        <p:spPr/>
        <p:txBody>
          <a:bodyPr/>
          <a:lstStyle/>
          <a:p>
            <a:r>
              <a:rPr lang="zh-CN" altLang="en-US" dirty="0" smtClean="0"/>
              <a:t>示例：</a:t>
            </a:r>
            <a:endParaRPr lang="zh-CN" altLang="en-US" dirty="0"/>
          </a:p>
        </p:txBody>
      </p:sp>
    </p:spTree>
    <p:extLst>
      <p:ext uri="{BB962C8B-B14F-4D97-AF65-F5344CB8AC3E}">
        <p14:creationId xmlns:p14="http://schemas.microsoft.com/office/powerpoint/2010/main" val="3423280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
                                        </p:tgtEl>
                                        <p:attrNameLst>
                                          <p:attrName>ppt_y</p:attrName>
                                        </p:attrNameLst>
                                      </p:cBhvr>
                                      <p:tavLst>
                                        <p:tav tm="0">
                                          <p:val>
                                            <p:strVal val="#ppt_y"/>
                                          </p:val>
                                        </p:tav>
                                        <p:tav tm="100000">
                                          <p:val>
                                            <p:strVal val="#ppt_y"/>
                                          </p:val>
                                        </p:tav>
                                      </p:tavLst>
                                    </p:anim>
                                    <p:anim calcmode="lin" valueType="num">
                                      <p:cBhvr>
                                        <p:cTn id="1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
                                        </p:tgtEl>
                                      </p:cBhvr>
                                    </p:animEffect>
                                  </p:childTnLst>
                                </p:cTn>
                              </p:par>
                            </p:childTnLst>
                          </p:cTn>
                        </p:par>
                        <p:par>
                          <p:cTn id="17" fill="hold">
                            <p:stCondLst>
                              <p:cond delay="122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bwMode="auto">
          <a:xfrm>
            <a:off x="457994" y="1447801"/>
            <a:ext cx="8305800" cy="5097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692150" y="268288"/>
            <a:ext cx="532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白盒测试方法</a:t>
            </a:r>
            <a:r>
              <a:rPr lang="en-US" altLang="zh-CN" sz="2400" dirty="0" smtClean="0">
                <a:latin typeface="微软雅黑" panose="020B0503020204020204" pitchFamily="34" charset="-122"/>
              </a:rPr>
              <a:t>-</a:t>
            </a:r>
            <a:r>
              <a:rPr lang="zh-CN" altLang="en-US" sz="2400" dirty="0" smtClean="0">
                <a:latin typeface="微软雅黑" panose="020B0503020204020204" pitchFamily="34" charset="-122"/>
              </a:rPr>
              <a:t>基路径测试方法</a:t>
            </a:r>
            <a:endParaRPr lang="zh-CN" altLang="en-US" sz="2400" dirty="0">
              <a:latin typeface="微软雅黑" panose="020B0503020204020204" pitchFamily="34" charset="-122"/>
            </a:endParaRPr>
          </a:p>
        </p:txBody>
      </p:sp>
      <p:sp>
        <p:nvSpPr>
          <p:cNvPr id="5" name="Freeform 5">
            <a:extLst>
              <a:ext uri="{FF2B5EF4-FFF2-40B4-BE49-F238E27FC236}">
                <a16:creationId xmlns:a16="http://schemas.microsoft.com/office/drawing/2014/main" id="{1B392B44-A83E-4575-867D-A41AF29AF0E0}"/>
              </a:ext>
            </a:extLst>
          </p:cNvPr>
          <p:cNvSpPr>
            <a:spLocks noChangeAspect="1"/>
          </p:cNvSpPr>
          <p:nvPr/>
        </p:nvSpPr>
        <p:spPr bwMode="auto">
          <a:xfrm>
            <a:off x="168275" y="3778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765178" y="7683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标题 1"/>
          <p:cNvSpPr txBox="1">
            <a:spLocks/>
          </p:cNvSpPr>
          <p:nvPr/>
        </p:nvSpPr>
        <p:spPr bwMode="auto">
          <a:xfrm>
            <a:off x="868090" y="812801"/>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第一步：画控制流图</a:t>
            </a:r>
            <a:endParaRPr lang="zh-CN" altLang="en-US" dirty="0"/>
          </a:p>
        </p:txBody>
      </p:sp>
    </p:spTree>
    <p:extLst>
      <p:ext uri="{BB962C8B-B14F-4D97-AF65-F5344CB8AC3E}">
        <p14:creationId xmlns:p14="http://schemas.microsoft.com/office/powerpoint/2010/main" val="2229689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
                                        </p:tgtEl>
                                        <p:attrNameLst>
                                          <p:attrName>ppt_y</p:attrName>
                                        </p:attrNameLst>
                                      </p:cBhvr>
                                      <p:tavLst>
                                        <p:tav tm="0">
                                          <p:val>
                                            <p:strVal val="#ppt_y"/>
                                          </p:val>
                                        </p:tav>
                                        <p:tav tm="100000">
                                          <p:val>
                                            <p:strVal val="#ppt_y"/>
                                          </p:val>
                                        </p:tav>
                                      </p:tavLst>
                                    </p:anim>
                                    <p:anim calcmode="lin" valueType="num">
                                      <p:cBhvr>
                                        <p:cTn id="1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
                                        </p:tgtEl>
                                      </p:cBhvr>
                                    </p:animEffect>
                                  </p:childTnLst>
                                </p:cTn>
                              </p:par>
                            </p:childTnLst>
                          </p:cTn>
                        </p:par>
                        <p:par>
                          <p:cTn id="17" fill="hold">
                            <p:stCondLst>
                              <p:cond delay="122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body" idx="1"/>
          </p:nvPr>
        </p:nvSpPr>
        <p:spPr bwMode="auto">
          <a:xfrm>
            <a:off x="512763" y="1717399"/>
            <a:ext cx="7881938" cy="3600053"/>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r>
              <a:rPr lang="en-GB" altLang="zh-CN" dirty="0" err="1" smtClean="0"/>
              <a:t>Cyclomatic</a:t>
            </a:r>
            <a:r>
              <a:rPr lang="en-GB" altLang="zh-CN" dirty="0" smtClean="0"/>
              <a:t> complexity: </a:t>
            </a:r>
          </a:p>
          <a:p>
            <a:pPr>
              <a:lnSpc>
                <a:spcPct val="90000"/>
              </a:lnSpc>
              <a:buFont typeface="Wingdings 2" panose="05020102010507070707" pitchFamily="18" charset="2"/>
              <a:buNone/>
            </a:pPr>
            <a:r>
              <a:rPr lang="en-GB" altLang="zh-CN" dirty="0" smtClean="0"/>
              <a:t>	V(G) = 3 (2 predicate nodes + 1)</a:t>
            </a:r>
          </a:p>
          <a:p>
            <a:pPr>
              <a:lnSpc>
                <a:spcPct val="90000"/>
              </a:lnSpc>
              <a:buFont typeface="Wingdings 2" panose="05020102010507070707" pitchFamily="18" charset="2"/>
              <a:buNone/>
            </a:pPr>
            <a:endParaRPr lang="en-IE" altLang="zh-CN" dirty="0" smtClean="0"/>
          </a:p>
          <a:p>
            <a:pPr>
              <a:lnSpc>
                <a:spcPct val="90000"/>
              </a:lnSpc>
            </a:pPr>
            <a:r>
              <a:rPr lang="en-IE" altLang="zh-CN" dirty="0" smtClean="0"/>
              <a:t>Or: </a:t>
            </a:r>
            <a:r>
              <a:rPr lang="en-GB" altLang="zh-CN" dirty="0" err="1" smtClean="0"/>
              <a:t>cyclomatic</a:t>
            </a:r>
            <a:r>
              <a:rPr lang="en-GB" altLang="zh-CN" dirty="0" smtClean="0"/>
              <a:t> complexity = 3:</a:t>
            </a:r>
          </a:p>
          <a:p>
            <a:pPr>
              <a:lnSpc>
                <a:spcPct val="90000"/>
              </a:lnSpc>
              <a:buFont typeface="Wingdings 2" panose="05020102010507070707" pitchFamily="18" charset="2"/>
              <a:buNone/>
            </a:pPr>
            <a:r>
              <a:rPr lang="en-GB" altLang="zh-CN" dirty="0" smtClean="0"/>
              <a:t>		1 for the </a:t>
            </a:r>
            <a:r>
              <a:rPr lang="en-GB" altLang="zh-CN" i="1" dirty="0" smtClean="0"/>
              <a:t>method</a:t>
            </a:r>
            <a:r>
              <a:rPr lang="en-GB" altLang="zh-CN" dirty="0" smtClean="0"/>
              <a:t>,</a:t>
            </a:r>
            <a:br>
              <a:rPr lang="en-GB" altLang="zh-CN" dirty="0" smtClean="0"/>
            </a:br>
            <a:r>
              <a:rPr lang="en-GB" altLang="zh-CN" dirty="0" smtClean="0"/>
              <a:t>	1 for the </a:t>
            </a:r>
            <a:r>
              <a:rPr lang="en-GB" altLang="zh-CN" dirty="0" smtClean="0">
                <a:latin typeface="Courier New" panose="02070309020205020404" pitchFamily="49" charset="0"/>
              </a:rPr>
              <a:t>if</a:t>
            </a:r>
            <a:r>
              <a:rPr lang="en-GB" altLang="zh-CN" dirty="0" smtClean="0"/>
              <a:t>, </a:t>
            </a:r>
          </a:p>
          <a:p>
            <a:pPr>
              <a:lnSpc>
                <a:spcPct val="90000"/>
              </a:lnSpc>
              <a:buFont typeface="Wingdings 2" panose="05020102010507070707" pitchFamily="18" charset="2"/>
              <a:buNone/>
            </a:pPr>
            <a:r>
              <a:rPr lang="en-GB" altLang="zh-CN" dirty="0" smtClean="0"/>
              <a:t>      	1 for the </a:t>
            </a:r>
            <a:r>
              <a:rPr lang="en-GB" altLang="zh-CN" dirty="0" smtClean="0">
                <a:latin typeface="Courier New" panose="02070309020205020404" pitchFamily="49" charset="0"/>
              </a:rPr>
              <a:t>else if</a:t>
            </a:r>
            <a:r>
              <a:rPr lang="en-GB" altLang="zh-CN" dirty="0" smtClean="0"/>
              <a:t>.</a:t>
            </a:r>
            <a:br>
              <a:rPr lang="en-GB" altLang="zh-CN" dirty="0" smtClean="0"/>
            </a:br>
            <a:r>
              <a:rPr lang="en-GB" altLang="zh-CN" sz="2400" dirty="0"/>
              <a:t/>
            </a:r>
            <a:br>
              <a:rPr lang="en-GB" altLang="zh-CN" sz="2400" dirty="0"/>
            </a:br>
            <a:endParaRPr lang="en-GB" altLang="zh-CN" sz="2400" dirty="0"/>
          </a:p>
        </p:txBody>
      </p:sp>
      <p:sp>
        <p:nvSpPr>
          <p:cNvPr id="4"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692150" y="268288"/>
            <a:ext cx="532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白盒测试方法</a:t>
            </a:r>
            <a:r>
              <a:rPr lang="en-US" altLang="zh-CN" sz="2400" dirty="0" smtClean="0">
                <a:latin typeface="微软雅黑" panose="020B0503020204020204" pitchFamily="34" charset="-122"/>
              </a:rPr>
              <a:t>-</a:t>
            </a:r>
            <a:r>
              <a:rPr lang="zh-CN" altLang="en-US" sz="2400" dirty="0" smtClean="0">
                <a:latin typeface="微软雅黑" panose="020B0503020204020204" pitchFamily="34" charset="-122"/>
              </a:rPr>
              <a:t>基路径测试方法</a:t>
            </a:r>
            <a:endParaRPr lang="zh-CN" altLang="en-US" sz="2400" dirty="0">
              <a:latin typeface="微软雅黑" panose="020B0503020204020204" pitchFamily="34" charset="-122"/>
            </a:endParaRPr>
          </a:p>
        </p:txBody>
      </p:sp>
      <p:sp>
        <p:nvSpPr>
          <p:cNvPr id="5" name="Freeform 5">
            <a:extLst>
              <a:ext uri="{FF2B5EF4-FFF2-40B4-BE49-F238E27FC236}">
                <a16:creationId xmlns:a16="http://schemas.microsoft.com/office/drawing/2014/main" id="{1B392B44-A83E-4575-867D-A41AF29AF0E0}"/>
              </a:ext>
            </a:extLst>
          </p:cNvPr>
          <p:cNvSpPr>
            <a:spLocks noChangeAspect="1"/>
          </p:cNvSpPr>
          <p:nvPr/>
        </p:nvSpPr>
        <p:spPr bwMode="auto">
          <a:xfrm>
            <a:off x="168275" y="3778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765178" y="7683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标题 1"/>
          <p:cNvSpPr txBox="1">
            <a:spLocks/>
          </p:cNvSpPr>
          <p:nvPr/>
        </p:nvSpPr>
        <p:spPr bwMode="auto">
          <a:xfrm>
            <a:off x="892449" y="847576"/>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第二步：计算圈复杂度</a:t>
            </a:r>
            <a:endParaRPr lang="zh-CN" altLang="en-US" dirty="0"/>
          </a:p>
        </p:txBody>
      </p:sp>
      <p:pic>
        <p:nvPicPr>
          <p:cNvPr id="3" name="图片 2"/>
          <p:cNvPicPr>
            <a:picLocks noChangeAspect="1"/>
          </p:cNvPicPr>
          <p:nvPr/>
        </p:nvPicPr>
        <p:blipFill>
          <a:blip r:embed="rId2"/>
          <a:stretch>
            <a:fillRect/>
          </a:stretch>
        </p:blipFill>
        <p:spPr>
          <a:xfrm>
            <a:off x="3018338" y="4157229"/>
            <a:ext cx="5376363" cy="2104509"/>
          </a:xfrm>
          <a:prstGeom prst="rect">
            <a:avLst/>
          </a:prstGeom>
        </p:spPr>
      </p:pic>
    </p:spTree>
    <p:extLst>
      <p:ext uri="{BB962C8B-B14F-4D97-AF65-F5344CB8AC3E}">
        <p14:creationId xmlns:p14="http://schemas.microsoft.com/office/powerpoint/2010/main" val="2824014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
                                        </p:tgtEl>
                                        <p:attrNameLst>
                                          <p:attrName>ppt_y</p:attrName>
                                        </p:attrNameLst>
                                      </p:cBhvr>
                                      <p:tavLst>
                                        <p:tav tm="0">
                                          <p:val>
                                            <p:strVal val="#ppt_y"/>
                                          </p:val>
                                        </p:tav>
                                        <p:tav tm="100000">
                                          <p:val>
                                            <p:strVal val="#ppt_y"/>
                                          </p:val>
                                        </p:tav>
                                      </p:tavLst>
                                    </p:anim>
                                    <p:anim calcmode="lin" valueType="num">
                                      <p:cBhvr>
                                        <p:cTn id="1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
                                        </p:tgtEl>
                                      </p:cBhvr>
                                    </p:animEffect>
                                  </p:childTnLst>
                                </p:cTn>
                              </p:par>
                            </p:childTnLst>
                          </p:cTn>
                        </p:par>
                        <p:par>
                          <p:cTn id="17" fill="hold">
                            <p:stCondLst>
                              <p:cond delay="122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Grp="1" noChangeArrowheads="1"/>
          </p:cNvSpPr>
          <p:nvPr>
            <p:ph type="body" idx="1"/>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400" dirty="0" smtClean="0"/>
              <a:t>测试路径</a:t>
            </a:r>
            <a:r>
              <a:rPr lang="en-GB" altLang="zh-CN" sz="2400" dirty="0" smtClean="0"/>
              <a:t>:</a:t>
            </a:r>
            <a:endParaRPr lang="en-GB" altLang="zh-CN" sz="2400" dirty="0"/>
          </a:p>
          <a:p>
            <a:pPr>
              <a:buFont typeface="Wingdings 2" panose="05020102010507070707" pitchFamily="18" charset="2"/>
              <a:buNone/>
            </a:pPr>
            <a:r>
              <a:rPr lang="en-GB" altLang="zh-CN" sz="2400" dirty="0"/>
              <a:t>	a) 1, 2, 3, 8</a:t>
            </a:r>
          </a:p>
          <a:p>
            <a:pPr>
              <a:buFont typeface="Wingdings 2" panose="05020102010507070707" pitchFamily="18" charset="2"/>
              <a:buNone/>
            </a:pPr>
            <a:r>
              <a:rPr lang="en-GB" altLang="zh-CN" sz="2400" dirty="0"/>
              <a:t>	b) 1, 2, 4, 5, 7, 8</a:t>
            </a:r>
          </a:p>
          <a:p>
            <a:pPr>
              <a:buFont typeface="Wingdings 2" panose="05020102010507070707" pitchFamily="18" charset="2"/>
              <a:buNone/>
            </a:pPr>
            <a:r>
              <a:rPr lang="en-GB" altLang="zh-CN" sz="2400" dirty="0"/>
              <a:t>	c) 1, 2, 4, 6, 7, 8</a:t>
            </a:r>
          </a:p>
          <a:p>
            <a:r>
              <a:rPr lang="zh-CN" altLang="en-US" sz="2400" dirty="0" smtClean="0"/>
              <a:t>设计测试用例</a:t>
            </a:r>
            <a:r>
              <a:rPr lang="en-IE" altLang="zh-CN" sz="2400" dirty="0" smtClean="0"/>
              <a:t> </a:t>
            </a:r>
            <a:r>
              <a:rPr lang="en-IE" altLang="zh-CN" sz="2400" dirty="0"/>
              <a:t>:</a:t>
            </a:r>
          </a:p>
          <a:p>
            <a:pPr lvl="1">
              <a:buFont typeface="Verdana" panose="020B0604030504040204" pitchFamily="34" charset="0"/>
              <a:buNone/>
            </a:pPr>
            <a:r>
              <a:rPr lang="en-IE" altLang="zh-CN" dirty="0" smtClean="0"/>
              <a:t>a) count = 13;</a:t>
            </a:r>
          </a:p>
          <a:p>
            <a:pPr lvl="1">
              <a:buFont typeface="Verdana" panose="020B0604030504040204" pitchFamily="34" charset="0"/>
              <a:buNone/>
            </a:pPr>
            <a:r>
              <a:rPr lang="en-IE" altLang="zh-CN" dirty="0" smtClean="0"/>
              <a:t>b) count = 8;</a:t>
            </a:r>
          </a:p>
          <a:p>
            <a:pPr lvl="1">
              <a:buFont typeface="Verdana" panose="020B0604030504040204" pitchFamily="34" charset="0"/>
              <a:buNone/>
            </a:pPr>
            <a:r>
              <a:rPr lang="en-IE" altLang="zh-CN" dirty="0" smtClean="0"/>
              <a:t>c) count = 2;</a:t>
            </a:r>
            <a:endParaRPr lang="en-GB" altLang="zh-CN" dirty="0" smtClean="0"/>
          </a:p>
          <a:p>
            <a:pPr>
              <a:buFont typeface="Wingdings 2" panose="05020102010507070707" pitchFamily="18" charset="2"/>
              <a:buNone/>
            </a:pPr>
            <a:endParaRPr lang="en-GB" altLang="zh-CN" sz="2400" dirty="0"/>
          </a:p>
        </p:txBody>
      </p:sp>
      <p:sp>
        <p:nvSpPr>
          <p:cNvPr id="4"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692150" y="268288"/>
            <a:ext cx="532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白盒测试方法</a:t>
            </a:r>
            <a:r>
              <a:rPr lang="en-US" altLang="zh-CN" sz="2400" dirty="0" smtClean="0">
                <a:latin typeface="微软雅黑" panose="020B0503020204020204" pitchFamily="34" charset="-122"/>
              </a:rPr>
              <a:t>-</a:t>
            </a:r>
            <a:r>
              <a:rPr lang="zh-CN" altLang="en-US" sz="2400" dirty="0" smtClean="0">
                <a:latin typeface="微软雅黑" panose="020B0503020204020204" pitchFamily="34" charset="-122"/>
              </a:rPr>
              <a:t>基路径测试方法</a:t>
            </a:r>
            <a:endParaRPr lang="zh-CN" altLang="en-US" sz="2400" dirty="0">
              <a:latin typeface="微软雅黑" panose="020B0503020204020204" pitchFamily="34" charset="-122"/>
            </a:endParaRPr>
          </a:p>
        </p:txBody>
      </p:sp>
      <p:sp>
        <p:nvSpPr>
          <p:cNvPr id="5" name="Freeform 5">
            <a:extLst>
              <a:ext uri="{FF2B5EF4-FFF2-40B4-BE49-F238E27FC236}">
                <a16:creationId xmlns:a16="http://schemas.microsoft.com/office/drawing/2014/main" id="{1B392B44-A83E-4575-867D-A41AF29AF0E0}"/>
              </a:ext>
            </a:extLst>
          </p:cNvPr>
          <p:cNvSpPr>
            <a:spLocks noChangeAspect="1"/>
          </p:cNvSpPr>
          <p:nvPr/>
        </p:nvSpPr>
        <p:spPr bwMode="auto">
          <a:xfrm>
            <a:off x="168275" y="3778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765178" y="7683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标题 1"/>
          <p:cNvSpPr txBox="1">
            <a:spLocks/>
          </p:cNvSpPr>
          <p:nvPr/>
        </p:nvSpPr>
        <p:spPr bwMode="auto">
          <a:xfrm>
            <a:off x="892449" y="847576"/>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第三步：选择测试路径及设计测试用例</a:t>
            </a:r>
            <a:endParaRPr lang="zh-CN" altLang="en-US" dirty="0"/>
          </a:p>
        </p:txBody>
      </p:sp>
      <p:pic>
        <p:nvPicPr>
          <p:cNvPr id="9" name="图片 8"/>
          <p:cNvPicPr>
            <a:picLocks noChangeAspect="1"/>
          </p:cNvPicPr>
          <p:nvPr/>
        </p:nvPicPr>
        <p:blipFill>
          <a:blip r:embed="rId2"/>
          <a:stretch>
            <a:fillRect/>
          </a:stretch>
        </p:blipFill>
        <p:spPr>
          <a:xfrm>
            <a:off x="3018338" y="4157229"/>
            <a:ext cx="5376363" cy="2104509"/>
          </a:xfrm>
          <a:prstGeom prst="rect">
            <a:avLst/>
          </a:prstGeom>
        </p:spPr>
      </p:pic>
    </p:spTree>
    <p:extLst>
      <p:ext uri="{BB962C8B-B14F-4D97-AF65-F5344CB8AC3E}">
        <p14:creationId xmlns:p14="http://schemas.microsoft.com/office/powerpoint/2010/main" val="3806407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
                                        </p:tgtEl>
                                        <p:attrNameLst>
                                          <p:attrName>ppt_y</p:attrName>
                                        </p:attrNameLst>
                                      </p:cBhvr>
                                      <p:tavLst>
                                        <p:tav tm="0">
                                          <p:val>
                                            <p:strVal val="#ppt_y"/>
                                          </p:val>
                                        </p:tav>
                                        <p:tav tm="100000">
                                          <p:val>
                                            <p:strVal val="#ppt_y"/>
                                          </p:val>
                                        </p:tav>
                                      </p:tavLst>
                                    </p:anim>
                                    <p:anim calcmode="lin" valueType="num">
                                      <p:cBhvr>
                                        <p:cTn id="14"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
                                        </p:tgtEl>
                                      </p:cBhvr>
                                    </p:animEffect>
                                  </p:childTnLst>
                                </p:cTn>
                              </p:par>
                            </p:childTnLst>
                          </p:cTn>
                        </p:par>
                        <p:par>
                          <p:cTn id="17" fill="hold">
                            <p:stCondLst>
                              <p:cond delay="122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5"/>
          <p:cNvSpPr>
            <a:spLocks noChangeArrowheads="1"/>
          </p:cNvSpPr>
          <p:nvPr/>
        </p:nvSpPr>
        <p:spPr bwMode="auto">
          <a:xfrm>
            <a:off x="3446463" y="1339850"/>
            <a:ext cx="2255837" cy="2265363"/>
          </a:xfrm>
          <a:prstGeom prst="ellipse">
            <a:avLst/>
          </a:prstGeom>
          <a:solidFill>
            <a:srgbClr val="4E4B4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9459" name="Freeform 8"/>
          <p:cNvSpPr>
            <a:spLocks/>
          </p:cNvSpPr>
          <p:nvPr/>
        </p:nvSpPr>
        <p:spPr bwMode="auto">
          <a:xfrm>
            <a:off x="3335338" y="2462213"/>
            <a:ext cx="2478087" cy="1254125"/>
          </a:xfrm>
          <a:custGeom>
            <a:avLst/>
            <a:gdLst>
              <a:gd name="T0" fmla="*/ 1549562246 w 3963"/>
              <a:gd name="T1" fmla="*/ 0 h 1997"/>
              <a:gd name="T2" fmla="*/ 1549562246 w 3963"/>
              <a:gd name="T3" fmla="*/ 6310189 h 1997"/>
              <a:gd name="T4" fmla="*/ 774976531 w 3963"/>
              <a:gd name="T5" fmla="*/ 787596152 h 1997"/>
              <a:gd name="T6" fmla="*/ 0 w 3963"/>
              <a:gd name="T7" fmla="*/ 6310189 h 19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4E4B4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60" name="Oval 9"/>
          <p:cNvSpPr>
            <a:spLocks noChangeArrowheads="1"/>
          </p:cNvSpPr>
          <p:nvPr/>
        </p:nvSpPr>
        <p:spPr bwMode="auto">
          <a:xfrm>
            <a:off x="5743575" y="2379663"/>
            <a:ext cx="139700"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9461" name="Oval 10"/>
          <p:cNvSpPr>
            <a:spLocks noChangeArrowheads="1"/>
          </p:cNvSpPr>
          <p:nvPr/>
        </p:nvSpPr>
        <p:spPr bwMode="auto">
          <a:xfrm>
            <a:off x="3263900" y="2379663"/>
            <a:ext cx="138113" cy="139700"/>
          </a:xfrm>
          <a:prstGeom prst="ellipse">
            <a:avLst/>
          </a:pr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C00000"/>
              </a:solidFill>
              <a:ea typeface="宋体" panose="02010600030101010101" pitchFamily="2" charset="-122"/>
            </a:endParaRPr>
          </a:p>
        </p:txBody>
      </p:sp>
      <p:sp>
        <p:nvSpPr>
          <p:cNvPr id="19462" name="TextBox 13"/>
          <p:cNvSpPr txBox="1">
            <a:spLocks noChangeArrowheads="1"/>
          </p:cNvSpPr>
          <p:nvPr/>
        </p:nvSpPr>
        <p:spPr bwMode="auto">
          <a:xfrm>
            <a:off x="3767138" y="1592263"/>
            <a:ext cx="1611339"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0" dirty="0" smtClean="0">
                <a:solidFill>
                  <a:srgbClr val="F8F8F8"/>
                </a:solidFill>
                <a:ea typeface="宋体" panose="02010600030101010101" pitchFamily="2" charset="-122"/>
              </a:rPr>
              <a:t>04</a:t>
            </a:r>
            <a:endParaRPr lang="zh-CN" altLang="en-US" sz="10000" dirty="0">
              <a:solidFill>
                <a:srgbClr val="F8F8F8"/>
              </a:solidFill>
              <a:ea typeface="宋体" panose="02010600030101010101" pitchFamily="2" charset="-122"/>
            </a:endParaRPr>
          </a:p>
        </p:txBody>
      </p:sp>
      <p:cxnSp>
        <p:nvCxnSpPr>
          <p:cNvPr id="19463" name="直接连接符 15"/>
          <p:cNvCxnSpPr>
            <a:cxnSpLocks noChangeShapeType="1"/>
          </p:cNvCxnSpPr>
          <p:nvPr/>
        </p:nvCxnSpPr>
        <p:spPr bwMode="auto">
          <a:xfrm>
            <a:off x="1620838" y="4111625"/>
            <a:ext cx="590391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64" name="TextBox 17"/>
          <p:cNvSpPr txBox="1">
            <a:spLocks noChangeArrowheads="1"/>
          </p:cNvSpPr>
          <p:nvPr/>
        </p:nvSpPr>
        <p:spPr bwMode="auto">
          <a:xfrm>
            <a:off x="3123545" y="4293900"/>
            <a:ext cx="3877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dirty="0" smtClean="0">
                <a:solidFill>
                  <a:srgbClr val="C00000"/>
                </a:solidFill>
                <a:latin typeface="微软雅黑" panose="020B0503020204020204" pitchFamily="34" charset="-122"/>
              </a:rPr>
              <a:t>集成测试与系统测试</a:t>
            </a:r>
            <a:endParaRPr lang="en-US" altLang="zh-CN" sz="3200" dirty="0">
              <a:solidFill>
                <a:srgbClr val="C00000"/>
              </a:solidFill>
              <a:latin typeface="微软雅黑" panose="020B0503020204020204" pitchFamily="34" charset="-122"/>
            </a:endParaRPr>
          </a:p>
        </p:txBody>
      </p:sp>
    </p:spTree>
    <p:extLst>
      <p:ext uri="{BB962C8B-B14F-4D97-AF65-F5344CB8AC3E}">
        <p14:creationId xmlns:p14="http://schemas.microsoft.com/office/powerpoint/2010/main" val="2910162897"/>
      </p:ext>
    </p:extLst>
  </p:cSld>
  <p:clrMapOvr>
    <a:masterClrMapping/>
  </p:clrMapOvr>
  <p:transition spd="slow" advTm="10224">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wheel(1)">
                                      <p:cBhvr>
                                        <p:cTn id="7" dur="2000"/>
                                        <p:tgtEl>
                                          <p:spTgt spid="19458"/>
                                        </p:tgtEl>
                                      </p:cBhvr>
                                    </p:animEffect>
                                  </p:childTnLst>
                                </p:cTn>
                              </p:par>
                            </p:childTnLst>
                          </p:cTn>
                        </p:par>
                        <p:par>
                          <p:cTn id="8" fill="hold" nodeType="afterGroup">
                            <p:stCondLst>
                              <p:cond delay="2000"/>
                            </p:stCondLst>
                            <p:childTnLst>
                              <p:par>
                                <p:cTn id="9" presetID="31" presetClass="entr" presetSubtype="0" fill="hold" grpId="0" nodeType="afterEffect">
                                  <p:stCondLst>
                                    <p:cond delay="0"/>
                                  </p:stCondLst>
                                  <p:childTnLst>
                                    <p:set>
                                      <p:cBhvr>
                                        <p:cTn id="10" dur="1" fill="hold">
                                          <p:stCondLst>
                                            <p:cond delay="0"/>
                                          </p:stCondLst>
                                        </p:cTn>
                                        <p:tgtEl>
                                          <p:spTgt spid="19462"/>
                                        </p:tgtEl>
                                        <p:attrNameLst>
                                          <p:attrName>style.visibility</p:attrName>
                                        </p:attrNameLst>
                                      </p:cBhvr>
                                      <p:to>
                                        <p:strVal val="visible"/>
                                      </p:to>
                                    </p:set>
                                    <p:anim calcmode="lin" valueType="num">
                                      <p:cBhvr>
                                        <p:cTn id="11" dur="500" fill="hold"/>
                                        <p:tgtEl>
                                          <p:spTgt spid="19462"/>
                                        </p:tgtEl>
                                        <p:attrNameLst>
                                          <p:attrName>ppt_w</p:attrName>
                                        </p:attrNameLst>
                                      </p:cBhvr>
                                      <p:tavLst>
                                        <p:tav tm="0">
                                          <p:val>
                                            <p:fltVal val="0"/>
                                          </p:val>
                                        </p:tav>
                                        <p:tav tm="100000">
                                          <p:val>
                                            <p:strVal val="#ppt_w"/>
                                          </p:val>
                                        </p:tav>
                                      </p:tavLst>
                                    </p:anim>
                                    <p:anim calcmode="lin" valueType="num">
                                      <p:cBhvr>
                                        <p:cTn id="12" dur="500" fill="hold"/>
                                        <p:tgtEl>
                                          <p:spTgt spid="19462"/>
                                        </p:tgtEl>
                                        <p:attrNameLst>
                                          <p:attrName>ppt_h</p:attrName>
                                        </p:attrNameLst>
                                      </p:cBhvr>
                                      <p:tavLst>
                                        <p:tav tm="0">
                                          <p:val>
                                            <p:fltVal val="0"/>
                                          </p:val>
                                        </p:tav>
                                        <p:tav tm="100000">
                                          <p:val>
                                            <p:strVal val="#ppt_h"/>
                                          </p:val>
                                        </p:tav>
                                      </p:tavLst>
                                    </p:anim>
                                    <p:anim calcmode="lin" valueType="num">
                                      <p:cBhvr>
                                        <p:cTn id="13" dur="500" fill="hold"/>
                                        <p:tgtEl>
                                          <p:spTgt spid="19462"/>
                                        </p:tgtEl>
                                        <p:attrNameLst>
                                          <p:attrName>style.rotation</p:attrName>
                                        </p:attrNameLst>
                                      </p:cBhvr>
                                      <p:tavLst>
                                        <p:tav tm="0">
                                          <p:val>
                                            <p:fltVal val="90"/>
                                          </p:val>
                                        </p:tav>
                                        <p:tav tm="100000">
                                          <p:val>
                                            <p:fltVal val="0"/>
                                          </p:val>
                                        </p:tav>
                                      </p:tavLst>
                                    </p:anim>
                                    <p:animEffect transition="in" filter="fade">
                                      <p:cBhvr>
                                        <p:cTn id="14" dur="500"/>
                                        <p:tgtEl>
                                          <p:spTgt spid="19462"/>
                                        </p:tgtEl>
                                      </p:cBhvr>
                                    </p:animEffect>
                                  </p:childTnLst>
                                </p:cTn>
                              </p:par>
                            </p:childTnLst>
                          </p:cTn>
                        </p:par>
                        <p:par>
                          <p:cTn id="15" fill="hold" nodeType="afterGroup">
                            <p:stCondLst>
                              <p:cond delay="2500"/>
                            </p:stCondLst>
                            <p:childTnLst>
                              <p:par>
                                <p:cTn id="16" presetID="1" presetClass="entr" presetSubtype="0" fill="hold" grpId="0" nodeType="afterEffect">
                                  <p:stCondLst>
                                    <p:cond delay="0"/>
                                  </p:stCondLst>
                                  <p:childTnLst>
                                    <p:set>
                                      <p:cBhvr>
                                        <p:cTn id="17" dur="1" fill="hold">
                                          <p:stCondLst>
                                            <p:cond delay="0"/>
                                          </p:stCondLst>
                                        </p:cTn>
                                        <p:tgtEl>
                                          <p:spTgt spid="1946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9460"/>
                                        </p:tgtEl>
                                        <p:attrNameLst>
                                          <p:attrName>style.visibility</p:attrName>
                                        </p:attrNameLst>
                                      </p:cBhvr>
                                      <p:to>
                                        <p:strVal val="visible"/>
                                      </p:to>
                                    </p:set>
                                  </p:childTnLst>
                                </p:cTn>
                              </p:par>
                            </p:childTnLst>
                          </p:cTn>
                        </p:par>
                        <p:par>
                          <p:cTn id="20" fill="hold" nodeType="afterGroup">
                            <p:stCondLst>
                              <p:cond delay="2501"/>
                            </p:stCondLst>
                            <p:childTnLst>
                              <p:par>
                                <p:cTn id="21" presetID="37" presetClass="path" presetSubtype="0" accel="50000" decel="50000" fill="hold" grpId="1" nodeType="afterEffect">
                                  <p:stCondLst>
                                    <p:cond delay="0"/>
                                  </p:stCondLst>
                                  <p:childTnLst>
                                    <p:animMotion origin="layout" path="M -3.88889E-6 4.48659E-6 L -0.00434 0.05064 L -0.02378 0.10846 C -0.03593 0.12696 -0.05625 0.15124 -0.07465 0.16396 C -0.09305 0.17668 -0.11302 0.18524 -0.13385 0.18455 C -0.16302 0.19102 -0.18246 0.17183 -0.2 0.16003 C -0.21805 0.14824 -0.23073 0.13159 -0.24166 0.11424 L -0.26562 0.05666 L -0.26961 4.48659E-6 " pathEditMode="relative" rAng="0" ptsTypes="FAfafaFAF">
                                      <p:cBhvr>
                                        <p:cTn id="22" dur="2000" spd="-99800" fill="hold"/>
                                        <p:tgtEl>
                                          <p:spTgt spid="19460"/>
                                        </p:tgtEl>
                                        <p:attrNameLst>
                                          <p:attrName>ppt_x,ppt_y</p:attrName>
                                        </p:attrNameLst>
                                      </p:cBhvr>
                                      <p:rCtr x="-13300" y="9600"/>
                                    </p:animMotion>
                                  </p:childTnLst>
                                </p:cTn>
                              </p:par>
                              <p:par>
                                <p:cTn id="23" presetID="22" presetClass="entr" presetSubtype="8" fill="hold" grpId="0" nodeType="withEffect">
                                  <p:stCondLst>
                                    <p:cond delay="0"/>
                                  </p:stCondLst>
                                  <p:childTnLst>
                                    <p:set>
                                      <p:cBhvr>
                                        <p:cTn id="24" dur="1" fill="hold">
                                          <p:stCondLst>
                                            <p:cond delay="0"/>
                                          </p:stCondLst>
                                        </p:cTn>
                                        <p:tgtEl>
                                          <p:spTgt spid="19459"/>
                                        </p:tgtEl>
                                        <p:attrNameLst>
                                          <p:attrName>style.visibility</p:attrName>
                                        </p:attrNameLst>
                                      </p:cBhvr>
                                      <p:to>
                                        <p:strVal val="visible"/>
                                      </p:to>
                                    </p:set>
                                    <p:animEffect transition="in" filter="wipe(left)">
                                      <p:cBhvr>
                                        <p:cTn id="25" dur="2000"/>
                                        <p:tgtEl>
                                          <p:spTgt spid="19459"/>
                                        </p:tgtEl>
                                      </p:cBhvr>
                                    </p:animEffect>
                                  </p:childTnLst>
                                </p:cTn>
                              </p:par>
                            </p:childTnLst>
                          </p:cTn>
                        </p:par>
                        <p:par>
                          <p:cTn id="26" fill="hold" nodeType="afterGroup">
                            <p:stCondLst>
                              <p:cond delay="4501"/>
                            </p:stCondLst>
                            <p:childTnLst>
                              <p:par>
                                <p:cTn id="27" presetID="31" presetClass="entr" presetSubtype="0" fill="hold" nodeType="afterEffect">
                                  <p:stCondLst>
                                    <p:cond delay="0"/>
                                  </p:stCondLst>
                                  <p:childTnLst>
                                    <p:set>
                                      <p:cBhvr>
                                        <p:cTn id="28" dur="1" fill="hold">
                                          <p:stCondLst>
                                            <p:cond delay="0"/>
                                          </p:stCondLst>
                                        </p:cTn>
                                        <p:tgtEl>
                                          <p:spTgt spid="19463"/>
                                        </p:tgtEl>
                                        <p:attrNameLst>
                                          <p:attrName>style.visibility</p:attrName>
                                        </p:attrNameLst>
                                      </p:cBhvr>
                                      <p:to>
                                        <p:strVal val="visible"/>
                                      </p:to>
                                    </p:set>
                                    <p:anim calcmode="lin" valueType="num">
                                      <p:cBhvr>
                                        <p:cTn id="29" dur="500" fill="hold"/>
                                        <p:tgtEl>
                                          <p:spTgt spid="19463"/>
                                        </p:tgtEl>
                                        <p:attrNameLst>
                                          <p:attrName>ppt_w</p:attrName>
                                        </p:attrNameLst>
                                      </p:cBhvr>
                                      <p:tavLst>
                                        <p:tav tm="0">
                                          <p:val>
                                            <p:fltVal val="0"/>
                                          </p:val>
                                        </p:tav>
                                        <p:tav tm="100000">
                                          <p:val>
                                            <p:strVal val="#ppt_w"/>
                                          </p:val>
                                        </p:tav>
                                      </p:tavLst>
                                    </p:anim>
                                    <p:anim calcmode="lin" valueType="num">
                                      <p:cBhvr>
                                        <p:cTn id="30" dur="500" fill="hold"/>
                                        <p:tgtEl>
                                          <p:spTgt spid="19463"/>
                                        </p:tgtEl>
                                        <p:attrNameLst>
                                          <p:attrName>ppt_h</p:attrName>
                                        </p:attrNameLst>
                                      </p:cBhvr>
                                      <p:tavLst>
                                        <p:tav tm="0">
                                          <p:val>
                                            <p:fltVal val="0"/>
                                          </p:val>
                                        </p:tav>
                                        <p:tav tm="100000">
                                          <p:val>
                                            <p:strVal val="#ppt_h"/>
                                          </p:val>
                                        </p:tav>
                                      </p:tavLst>
                                    </p:anim>
                                    <p:anim calcmode="lin" valueType="num">
                                      <p:cBhvr>
                                        <p:cTn id="31" dur="500" fill="hold"/>
                                        <p:tgtEl>
                                          <p:spTgt spid="19463"/>
                                        </p:tgtEl>
                                        <p:attrNameLst>
                                          <p:attrName>style.rotation</p:attrName>
                                        </p:attrNameLst>
                                      </p:cBhvr>
                                      <p:tavLst>
                                        <p:tav tm="0">
                                          <p:val>
                                            <p:fltVal val="90"/>
                                          </p:val>
                                        </p:tav>
                                        <p:tav tm="100000">
                                          <p:val>
                                            <p:fltVal val="0"/>
                                          </p:val>
                                        </p:tav>
                                      </p:tavLst>
                                    </p:anim>
                                    <p:animEffect transition="in" filter="fade">
                                      <p:cBhvr>
                                        <p:cTn id="32" dur="500"/>
                                        <p:tgtEl>
                                          <p:spTgt spid="19463"/>
                                        </p:tgtEl>
                                      </p:cBhvr>
                                    </p:animEffect>
                                  </p:childTnLst>
                                </p:cTn>
                              </p:par>
                            </p:childTnLst>
                          </p:cTn>
                        </p:par>
                        <p:par>
                          <p:cTn id="33" fill="hold" nodeType="afterGroup">
                            <p:stCondLst>
                              <p:cond delay="5001"/>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9464"/>
                                        </p:tgtEl>
                                        <p:attrNameLst>
                                          <p:attrName>style.visibility</p:attrName>
                                        </p:attrNameLst>
                                      </p:cBhvr>
                                      <p:to>
                                        <p:strVal val="visible"/>
                                      </p:to>
                                    </p:set>
                                    <p:anim calcmode="lin" valueType="num">
                                      <p:cBhvr>
                                        <p:cTn id="36" dur="500" fill="hold"/>
                                        <p:tgtEl>
                                          <p:spTgt spid="19464"/>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9464"/>
                                        </p:tgtEl>
                                        <p:attrNameLst>
                                          <p:attrName>ppt_y</p:attrName>
                                        </p:attrNameLst>
                                      </p:cBhvr>
                                      <p:tavLst>
                                        <p:tav tm="0">
                                          <p:val>
                                            <p:strVal val="#ppt_y"/>
                                          </p:val>
                                        </p:tav>
                                        <p:tav tm="100000">
                                          <p:val>
                                            <p:strVal val="#ppt_y"/>
                                          </p:val>
                                        </p:tav>
                                      </p:tavLst>
                                    </p:anim>
                                    <p:anim calcmode="lin" valueType="num">
                                      <p:cBhvr>
                                        <p:cTn id="38" dur="500" fill="hold"/>
                                        <p:tgtEl>
                                          <p:spTgt spid="19464"/>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9464"/>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9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nimBg="1" autoUpdateAnimBg="0"/>
      <p:bldP spid="19459" grpId="0" animBg="1"/>
      <p:bldP spid="19460" grpId="0" animBg="1" autoUpdateAnimBg="0"/>
      <p:bldP spid="19460" grpId="1" animBg="1" autoUpdateAnimBg="0"/>
      <p:bldP spid="19461" grpId="0" animBg="1" autoUpdateAnimBg="0"/>
      <p:bldP spid="19462" grpId="0" autoUpdateAnimBg="0"/>
      <p:bldP spid="19464"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a:xfrm>
            <a:off x="631825" y="138113"/>
            <a:ext cx="7881938" cy="635000"/>
          </a:xfrm>
        </p:spPr>
        <p:txBody>
          <a:bodyPr/>
          <a:lstStyle/>
          <a:p>
            <a:r>
              <a:rPr lang="zh-CN" altLang="en-US" smtClean="0"/>
              <a:t>什么是集成测试</a:t>
            </a:r>
            <a:r>
              <a:rPr lang="en-US" altLang="zh-CN" smtClean="0"/>
              <a:t>(Integrated Testing)</a:t>
            </a:r>
          </a:p>
        </p:txBody>
      </p:sp>
      <p:sp>
        <p:nvSpPr>
          <p:cNvPr id="79875" name="Rectangle 3"/>
          <p:cNvSpPr>
            <a:spLocks noGrp="1" noChangeArrowheads="1"/>
          </p:cNvSpPr>
          <p:nvPr>
            <p:ph type="body" idx="1"/>
          </p:nvPr>
        </p:nvSpPr>
        <p:spPr bwMode="auto">
          <a:xfrm>
            <a:off x="631825" y="1052736"/>
            <a:ext cx="7881938" cy="1972816"/>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mtClean="0"/>
              <a:t>集成测试也叫组装测试，联合测试，子系统测试或部件测试</a:t>
            </a:r>
          </a:p>
          <a:p>
            <a:r>
              <a:rPr lang="zh-CN" altLang="en-US" smtClean="0"/>
              <a:t>是在单元测试的基础上，将所有模块按照概要设计要求组装成为子系统或系统，进行集成测试</a:t>
            </a:r>
          </a:p>
          <a:p>
            <a:endParaRPr lang="en-US" altLang="zh-CN" smtClean="0"/>
          </a:p>
        </p:txBody>
      </p:sp>
      <p:sp>
        <p:nvSpPr>
          <p:cNvPr id="4" name="Freeform 5">
            <a:extLst>
              <a:ext uri="{FF2B5EF4-FFF2-40B4-BE49-F238E27FC236}">
                <a16:creationId xmlns:a16="http://schemas.microsoft.com/office/drawing/2014/main" id="{1B392B44-A83E-4575-867D-A41AF29AF0E0}"/>
              </a:ext>
            </a:extLst>
          </p:cNvPr>
          <p:cNvSpPr>
            <a:spLocks noChangeAspect="1"/>
          </p:cNvSpPr>
          <p:nvPr/>
        </p:nvSpPr>
        <p:spPr bwMode="auto">
          <a:xfrm>
            <a:off x="168275" y="3778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5"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765178" y="768351"/>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3"/>
          <p:cNvSpPr txBox="1">
            <a:spLocks noChangeArrowheads="1"/>
          </p:cNvSpPr>
          <p:nvPr/>
        </p:nvSpPr>
        <p:spPr bwMode="auto">
          <a:xfrm>
            <a:off x="752776" y="3140968"/>
            <a:ext cx="7881938" cy="35283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zh-CN" altLang="en-US" smtClean="0"/>
              <a:t>系统测试所测试的对象是整个系统以及与系统交互的硬件和软件平台</a:t>
            </a:r>
          </a:p>
          <a:p>
            <a:pPr>
              <a:lnSpc>
                <a:spcPct val="90000"/>
              </a:lnSpc>
            </a:pPr>
            <a:r>
              <a:rPr lang="zh-CN" altLang="en-US" smtClean="0"/>
              <a:t>系统测试在某种程度上是站在用户的角度上对系统做功能性的验证，同时还对系统进行一些非功能性的验证</a:t>
            </a:r>
          </a:p>
          <a:p>
            <a:pPr lvl="1">
              <a:lnSpc>
                <a:spcPct val="90000"/>
              </a:lnSpc>
            </a:pPr>
            <a:r>
              <a:rPr lang="zh-CN" altLang="en-US" smtClean="0"/>
              <a:t>性能测试</a:t>
            </a:r>
          </a:p>
          <a:p>
            <a:pPr lvl="1">
              <a:lnSpc>
                <a:spcPct val="90000"/>
              </a:lnSpc>
            </a:pPr>
            <a:r>
              <a:rPr lang="zh-CN" altLang="en-US" smtClean="0"/>
              <a:t>压力测试</a:t>
            </a:r>
          </a:p>
          <a:p>
            <a:pPr lvl="1">
              <a:lnSpc>
                <a:spcPct val="90000"/>
              </a:lnSpc>
            </a:pPr>
            <a:r>
              <a:rPr lang="zh-CN" altLang="en-US" smtClean="0"/>
              <a:t>安全性测试</a:t>
            </a:r>
          </a:p>
          <a:p>
            <a:pPr>
              <a:lnSpc>
                <a:spcPct val="90000"/>
              </a:lnSpc>
            </a:pPr>
            <a:r>
              <a:rPr lang="zh-CN" altLang="en-US" smtClean="0"/>
              <a:t>集成测试所测试的对象是模块间的接口，其目的是要找出在模块上面，包括整体体系结构上的问题。</a:t>
            </a:r>
            <a:endParaRPr lang="zh-CN" altLang="en-US" dirty="0" smtClean="0"/>
          </a:p>
        </p:txBody>
      </p:sp>
      <p:sp>
        <p:nvSpPr>
          <p:cNvPr id="7" name="Rectangle 2"/>
          <p:cNvSpPr txBox="1">
            <a:spLocks/>
          </p:cNvSpPr>
          <p:nvPr/>
        </p:nvSpPr>
        <p:spPr bwMode="auto">
          <a:xfrm>
            <a:off x="665163" y="213076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集成测试  </a:t>
            </a:r>
            <a:r>
              <a:rPr lang="en-US" altLang="zh-CN" dirty="0" smtClean="0"/>
              <a:t>Vs. </a:t>
            </a:r>
            <a:r>
              <a:rPr lang="zh-CN" altLang="en-US" dirty="0" smtClean="0"/>
              <a:t>系统测试</a:t>
            </a:r>
            <a:endParaRPr lang="en-US" altLang="zh-CN" dirty="0" smtClean="0"/>
          </a:p>
        </p:txBody>
      </p:sp>
      <p:sp>
        <p:nvSpPr>
          <p:cNvPr id="8" name="Freeform 5">
            <a:extLst>
              <a:ext uri="{FF2B5EF4-FFF2-40B4-BE49-F238E27FC236}">
                <a16:creationId xmlns:a16="http://schemas.microsoft.com/office/drawing/2014/main" id="{1B392B44-A83E-4575-867D-A41AF29AF0E0}"/>
              </a:ext>
            </a:extLst>
          </p:cNvPr>
          <p:cNvSpPr>
            <a:spLocks noChangeAspect="1"/>
          </p:cNvSpPr>
          <p:nvPr/>
        </p:nvSpPr>
        <p:spPr bwMode="auto">
          <a:xfrm>
            <a:off x="201613" y="2370472"/>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9"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798516" y="2760998"/>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03042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800"/>
                            </p:stCondLst>
                            <p:childTnLst>
                              <p:par>
                                <p:cTn id="14" presetID="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300" fill="hold"/>
                                        <p:tgtEl>
                                          <p:spTgt spid="8"/>
                                        </p:tgtEl>
                                        <p:attrNameLst>
                                          <p:attrName>ppt_x</p:attrName>
                                        </p:attrNameLst>
                                      </p:cBhvr>
                                      <p:tavLst>
                                        <p:tav tm="0">
                                          <p:val>
                                            <p:strVal val="0-#ppt_w/2"/>
                                          </p:val>
                                        </p:tav>
                                        <p:tav tm="100000">
                                          <p:val>
                                            <p:strVal val="#ppt_x"/>
                                          </p:val>
                                        </p:tav>
                                      </p:tavLst>
                                    </p:anim>
                                    <p:anim calcmode="lin" valueType="num">
                                      <p:cBhvr additive="base">
                                        <p:cTn id="17" dur="3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11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title"/>
          </p:nvPr>
        </p:nvSpPr>
        <p:spPr>
          <a:xfrm>
            <a:off x="881069" y="19050"/>
            <a:ext cx="8185150" cy="334963"/>
          </a:xfrm>
        </p:spPr>
        <p:txBody>
          <a:bodyPr/>
          <a:lstStyle/>
          <a:p>
            <a:r>
              <a:rPr lang="zh-CN" altLang="en-US" sz="2200" dirty="0"/>
              <a:t>集成测试的层次</a:t>
            </a:r>
          </a:p>
        </p:txBody>
      </p:sp>
      <p:sp>
        <p:nvSpPr>
          <p:cNvPr id="79875" name="AutoShape 3"/>
          <p:cNvSpPr>
            <a:spLocks noChangeArrowheads="1"/>
          </p:cNvSpPr>
          <p:nvPr/>
        </p:nvSpPr>
        <p:spPr bwMode="auto">
          <a:xfrm>
            <a:off x="5436395" y="476250"/>
            <a:ext cx="1223963" cy="649288"/>
          </a:xfrm>
          <a:prstGeom prst="wedgeRectCallout">
            <a:avLst>
              <a:gd name="adj1" fmla="val -104606"/>
              <a:gd name="adj2" fmla="val 65403"/>
            </a:avLst>
          </a:prstGeom>
          <a:solidFill>
            <a:schemeClr val="tx2">
              <a:alpha val="50195"/>
            </a:schemeClr>
          </a:solidFill>
          <a:ln w="9525">
            <a:solidFill>
              <a:schemeClr val="tx1"/>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zh-CN" altLang="en-US" sz="1800">
                <a:latin typeface="Arial" panose="020B0604020202020204" pitchFamily="34" charset="0"/>
                <a:ea typeface="宋体" panose="02010600030101010101" pitchFamily="2" charset="-122"/>
              </a:rPr>
              <a:t>系统测试</a:t>
            </a:r>
          </a:p>
        </p:txBody>
      </p:sp>
      <p:grpSp>
        <p:nvGrpSpPr>
          <p:cNvPr id="82948" name="Group 4"/>
          <p:cNvGrpSpPr>
            <a:grpSpLocks/>
          </p:cNvGrpSpPr>
          <p:nvPr/>
        </p:nvGrpSpPr>
        <p:grpSpPr bwMode="auto">
          <a:xfrm>
            <a:off x="180182" y="1052513"/>
            <a:ext cx="7994650" cy="5257800"/>
            <a:chOff x="113" y="663"/>
            <a:chExt cx="5036" cy="3312"/>
          </a:xfrm>
        </p:grpSpPr>
        <p:sp>
          <p:nvSpPr>
            <p:cNvPr id="82956" name="AutoShape 5"/>
            <p:cNvSpPr>
              <a:spLocks noChangeArrowheads="1"/>
            </p:cNvSpPr>
            <p:nvPr/>
          </p:nvSpPr>
          <p:spPr bwMode="auto">
            <a:xfrm>
              <a:off x="2245" y="663"/>
              <a:ext cx="681" cy="318"/>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zh-CN" altLang="en-US" sz="1800">
                  <a:latin typeface="Arial" panose="020B0604020202020204" pitchFamily="34" charset="0"/>
                  <a:ea typeface="宋体" panose="02010600030101010101" pitchFamily="2" charset="-122"/>
                </a:rPr>
                <a:t>产品</a:t>
              </a:r>
            </a:p>
          </p:txBody>
        </p:sp>
        <p:sp>
          <p:nvSpPr>
            <p:cNvPr id="82957" name="AutoShape 6"/>
            <p:cNvSpPr>
              <a:spLocks noChangeArrowheads="1"/>
            </p:cNvSpPr>
            <p:nvPr/>
          </p:nvSpPr>
          <p:spPr bwMode="auto">
            <a:xfrm>
              <a:off x="3606" y="1130"/>
              <a:ext cx="681" cy="318"/>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r>
                <a:rPr lang="zh-CN" altLang="en-US" dirty="0">
                  <a:solidFill>
                    <a:schemeClr val="lt1"/>
                  </a:solidFill>
                  <a:latin typeface="+mn-lt"/>
                  <a:ea typeface="+mn-ea"/>
                </a:rPr>
                <a:t>子系统</a:t>
              </a:r>
              <a:r>
                <a:rPr lang="en-US" altLang="zh-CN" dirty="0">
                  <a:solidFill>
                    <a:schemeClr val="lt1"/>
                  </a:solidFill>
                  <a:latin typeface="+mn-lt"/>
                  <a:ea typeface="+mn-ea"/>
                </a:rPr>
                <a:t>2</a:t>
              </a:r>
            </a:p>
          </p:txBody>
        </p:sp>
        <p:sp>
          <p:nvSpPr>
            <p:cNvPr id="82958" name="AutoShape 7"/>
            <p:cNvSpPr>
              <a:spLocks noChangeArrowheads="1"/>
            </p:cNvSpPr>
            <p:nvPr/>
          </p:nvSpPr>
          <p:spPr bwMode="auto">
            <a:xfrm>
              <a:off x="521" y="1795"/>
              <a:ext cx="817" cy="318"/>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r>
                <a:rPr lang="zh-CN" altLang="en-US" dirty="0">
                  <a:solidFill>
                    <a:schemeClr val="lt1"/>
                  </a:solidFill>
                  <a:latin typeface="+mn-lt"/>
                  <a:ea typeface="+mn-ea"/>
                </a:rPr>
                <a:t>软件子系统</a:t>
              </a:r>
              <a:r>
                <a:rPr lang="en-US" altLang="zh-CN" dirty="0">
                  <a:solidFill>
                    <a:schemeClr val="lt1"/>
                  </a:solidFill>
                  <a:latin typeface="+mn-lt"/>
                  <a:ea typeface="+mn-ea"/>
                </a:rPr>
                <a:t>1</a:t>
              </a:r>
            </a:p>
          </p:txBody>
        </p:sp>
        <p:sp>
          <p:nvSpPr>
            <p:cNvPr id="82959" name="AutoShape 8"/>
            <p:cNvSpPr>
              <a:spLocks noChangeArrowheads="1"/>
            </p:cNvSpPr>
            <p:nvPr/>
          </p:nvSpPr>
          <p:spPr bwMode="auto">
            <a:xfrm>
              <a:off x="1429" y="1206"/>
              <a:ext cx="681" cy="318"/>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r>
                <a:rPr lang="zh-CN" altLang="en-US" dirty="0"/>
                <a:t>子系统</a:t>
              </a:r>
              <a:r>
                <a:rPr lang="en-US" altLang="zh-CN" dirty="0"/>
                <a:t>1</a:t>
              </a:r>
            </a:p>
          </p:txBody>
        </p:sp>
        <p:sp>
          <p:nvSpPr>
            <p:cNvPr id="82960" name="AutoShape 9"/>
            <p:cNvSpPr>
              <a:spLocks noChangeArrowheads="1"/>
            </p:cNvSpPr>
            <p:nvPr/>
          </p:nvSpPr>
          <p:spPr bwMode="auto">
            <a:xfrm>
              <a:off x="1927" y="1795"/>
              <a:ext cx="817" cy="318"/>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r>
                <a:rPr lang="zh-CN" altLang="en-US">
                  <a:solidFill>
                    <a:schemeClr val="lt1"/>
                  </a:solidFill>
                  <a:latin typeface="+mn-lt"/>
                  <a:ea typeface="+mn-ea"/>
                </a:rPr>
                <a:t>硬件子系统</a:t>
              </a:r>
              <a:r>
                <a:rPr lang="en-US" altLang="zh-CN">
                  <a:solidFill>
                    <a:schemeClr val="lt1"/>
                  </a:solidFill>
                  <a:latin typeface="+mn-lt"/>
                  <a:ea typeface="+mn-ea"/>
                </a:rPr>
                <a:t>1</a:t>
              </a:r>
            </a:p>
          </p:txBody>
        </p:sp>
        <p:sp>
          <p:nvSpPr>
            <p:cNvPr id="82961" name="AutoShape 10"/>
            <p:cNvSpPr>
              <a:spLocks noChangeArrowheads="1"/>
            </p:cNvSpPr>
            <p:nvPr/>
          </p:nvSpPr>
          <p:spPr bwMode="auto">
            <a:xfrm>
              <a:off x="3061" y="1800"/>
              <a:ext cx="817" cy="318"/>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r>
                <a:rPr lang="zh-CN" altLang="en-US" dirty="0">
                  <a:solidFill>
                    <a:schemeClr val="lt1"/>
                  </a:solidFill>
                  <a:latin typeface="+mn-lt"/>
                  <a:ea typeface="+mn-ea"/>
                </a:rPr>
                <a:t>软件子系统</a:t>
              </a:r>
              <a:r>
                <a:rPr lang="en-US" altLang="zh-CN" dirty="0">
                  <a:solidFill>
                    <a:schemeClr val="lt1"/>
                  </a:solidFill>
                  <a:latin typeface="+mn-lt"/>
                  <a:ea typeface="+mn-ea"/>
                </a:rPr>
                <a:t>2</a:t>
              </a:r>
            </a:p>
          </p:txBody>
        </p:sp>
        <p:sp>
          <p:nvSpPr>
            <p:cNvPr id="82962" name="AutoShape 11"/>
            <p:cNvSpPr>
              <a:spLocks noChangeArrowheads="1"/>
            </p:cNvSpPr>
            <p:nvPr/>
          </p:nvSpPr>
          <p:spPr bwMode="auto">
            <a:xfrm>
              <a:off x="4332" y="1795"/>
              <a:ext cx="817" cy="318"/>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r>
                <a:rPr lang="zh-CN" altLang="en-US">
                  <a:solidFill>
                    <a:schemeClr val="lt1"/>
                  </a:solidFill>
                  <a:latin typeface="+mn-lt"/>
                  <a:ea typeface="+mn-ea"/>
                </a:rPr>
                <a:t>硬件子系统</a:t>
              </a:r>
              <a:r>
                <a:rPr lang="en-US" altLang="zh-CN">
                  <a:solidFill>
                    <a:schemeClr val="lt1"/>
                  </a:solidFill>
                  <a:latin typeface="+mn-lt"/>
                  <a:ea typeface="+mn-ea"/>
                </a:rPr>
                <a:t>2</a:t>
              </a:r>
            </a:p>
          </p:txBody>
        </p:sp>
        <p:sp>
          <p:nvSpPr>
            <p:cNvPr id="82963" name="AutoShape 12"/>
            <p:cNvSpPr>
              <a:spLocks noChangeArrowheads="1"/>
            </p:cNvSpPr>
            <p:nvPr/>
          </p:nvSpPr>
          <p:spPr bwMode="auto">
            <a:xfrm>
              <a:off x="1202" y="2470"/>
              <a:ext cx="817" cy="318"/>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r>
                <a:rPr lang="zh-CN" altLang="en-US">
                  <a:solidFill>
                    <a:schemeClr val="lt1"/>
                  </a:solidFill>
                  <a:latin typeface="+mn-lt"/>
                  <a:ea typeface="+mn-ea"/>
                </a:rPr>
                <a:t>软件模块</a:t>
              </a:r>
              <a:r>
                <a:rPr lang="en-US" altLang="zh-CN">
                  <a:solidFill>
                    <a:schemeClr val="lt1"/>
                  </a:solidFill>
                  <a:latin typeface="+mn-lt"/>
                  <a:ea typeface="+mn-ea"/>
                </a:rPr>
                <a:t>2</a:t>
              </a:r>
            </a:p>
          </p:txBody>
        </p:sp>
        <p:sp>
          <p:nvSpPr>
            <p:cNvPr id="82964" name="AutoShape 13"/>
            <p:cNvSpPr>
              <a:spLocks noChangeArrowheads="1"/>
            </p:cNvSpPr>
            <p:nvPr/>
          </p:nvSpPr>
          <p:spPr bwMode="auto">
            <a:xfrm>
              <a:off x="204" y="2450"/>
              <a:ext cx="817" cy="318"/>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r>
                <a:rPr lang="zh-CN" altLang="en-US" dirty="0">
                  <a:solidFill>
                    <a:schemeClr val="lt1"/>
                  </a:solidFill>
                  <a:latin typeface="+mn-lt"/>
                  <a:ea typeface="+mn-ea"/>
                </a:rPr>
                <a:t>软件模块</a:t>
              </a:r>
              <a:r>
                <a:rPr lang="en-US" altLang="zh-CN" dirty="0">
                  <a:solidFill>
                    <a:schemeClr val="lt1"/>
                  </a:solidFill>
                  <a:latin typeface="+mn-lt"/>
                  <a:ea typeface="+mn-ea"/>
                </a:rPr>
                <a:t>1</a:t>
              </a:r>
            </a:p>
          </p:txBody>
        </p:sp>
        <p:cxnSp>
          <p:nvCxnSpPr>
            <p:cNvPr id="82965" name="AutoShape 14"/>
            <p:cNvCxnSpPr>
              <a:cxnSpLocks noChangeShapeType="1"/>
              <a:stCxn id="82956" idx="2"/>
              <a:endCxn id="82959" idx="0"/>
            </p:cNvCxnSpPr>
            <p:nvPr/>
          </p:nvCxnSpPr>
          <p:spPr bwMode="auto">
            <a:xfrm rot="5400000">
              <a:off x="2065" y="686"/>
              <a:ext cx="225" cy="816"/>
            </a:xfrm>
            <a:prstGeom prst="bentConnector3">
              <a:avLst>
                <a:gd name="adj1" fmla="val 49778"/>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966" name="AutoShape 15"/>
            <p:cNvCxnSpPr>
              <a:cxnSpLocks noChangeShapeType="1"/>
            </p:cNvCxnSpPr>
            <p:nvPr/>
          </p:nvCxnSpPr>
          <p:spPr bwMode="auto">
            <a:xfrm rot="16200000" flipH="1">
              <a:off x="3192" y="407"/>
              <a:ext cx="149" cy="1361"/>
            </a:xfrm>
            <a:prstGeom prst="bentConnector3">
              <a:avLst>
                <a:gd name="adj1" fmla="val 49667"/>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967" name="AutoShape 16"/>
            <p:cNvCxnSpPr>
              <a:cxnSpLocks noChangeShapeType="1"/>
              <a:stCxn id="82959" idx="2"/>
              <a:endCxn id="82958" idx="0"/>
            </p:cNvCxnSpPr>
            <p:nvPr/>
          </p:nvCxnSpPr>
          <p:spPr bwMode="auto">
            <a:xfrm rot="5400000">
              <a:off x="1214" y="1240"/>
              <a:ext cx="271" cy="840"/>
            </a:xfrm>
            <a:prstGeom prst="bentConnector3">
              <a:avLst>
                <a:gd name="adj1" fmla="val 49815"/>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968" name="AutoShape 17"/>
            <p:cNvCxnSpPr>
              <a:cxnSpLocks noChangeShapeType="1"/>
              <a:stCxn id="82959" idx="2"/>
              <a:endCxn id="82960" idx="0"/>
            </p:cNvCxnSpPr>
            <p:nvPr/>
          </p:nvCxnSpPr>
          <p:spPr bwMode="auto">
            <a:xfrm rot="16200000" flipH="1">
              <a:off x="1917" y="1377"/>
              <a:ext cx="271" cy="566"/>
            </a:xfrm>
            <a:prstGeom prst="bentConnector3">
              <a:avLst>
                <a:gd name="adj1" fmla="val 49815"/>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969" name="AutoShape 18"/>
            <p:cNvCxnSpPr>
              <a:cxnSpLocks noChangeShapeType="1"/>
              <a:stCxn id="82958" idx="2"/>
              <a:endCxn id="82964" idx="0"/>
            </p:cNvCxnSpPr>
            <p:nvPr/>
          </p:nvCxnSpPr>
          <p:spPr bwMode="auto">
            <a:xfrm rot="5400000">
              <a:off x="603" y="2123"/>
              <a:ext cx="337" cy="317"/>
            </a:xfrm>
            <a:prstGeom prst="bentConnector3">
              <a:avLst>
                <a:gd name="adj1" fmla="val 4985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970" name="AutoShape 19"/>
            <p:cNvCxnSpPr>
              <a:cxnSpLocks noChangeShapeType="1"/>
              <a:stCxn id="82958" idx="2"/>
              <a:endCxn id="82963" idx="0"/>
            </p:cNvCxnSpPr>
            <p:nvPr/>
          </p:nvCxnSpPr>
          <p:spPr bwMode="auto">
            <a:xfrm rot="16200000" flipH="1">
              <a:off x="1092" y="1951"/>
              <a:ext cx="357" cy="681"/>
            </a:xfrm>
            <a:prstGeom prst="bentConnector3">
              <a:avLst>
                <a:gd name="adj1" fmla="val 47338"/>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971" name="AutoShape 20"/>
            <p:cNvCxnSpPr>
              <a:cxnSpLocks noChangeShapeType="1"/>
              <a:stCxn id="82957" idx="2"/>
              <a:endCxn id="82961" idx="0"/>
            </p:cNvCxnSpPr>
            <p:nvPr/>
          </p:nvCxnSpPr>
          <p:spPr bwMode="auto">
            <a:xfrm rot="5400000">
              <a:off x="3533" y="1385"/>
              <a:ext cx="352" cy="477"/>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972" name="AutoShape 21"/>
            <p:cNvCxnSpPr>
              <a:cxnSpLocks noChangeShapeType="1"/>
              <a:stCxn id="82957" idx="2"/>
              <a:endCxn id="82962" idx="0"/>
            </p:cNvCxnSpPr>
            <p:nvPr/>
          </p:nvCxnSpPr>
          <p:spPr bwMode="auto">
            <a:xfrm rot="16200000" flipH="1">
              <a:off x="4170" y="1225"/>
              <a:ext cx="347" cy="794"/>
            </a:xfrm>
            <a:prstGeom prst="bentConnector3">
              <a:avLst>
                <a:gd name="adj1" fmla="val 49856"/>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82973" name="AutoShape 22"/>
            <p:cNvSpPr>
              <a:spLocks noChangeArrowheads="1"/>
            </p:cNvSpPr>
            <p:nvPr/>
          </p:nvSpPr>
          <p:spPr bwMode="auto">
            <a:xfrm>
              <a:off x="113" y="3020"/>
              <a:ext cx="817" cy="318"/>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r>
                <a:rPr lang="zh-CN" altLang="en-US" dirty="0">
                  <a:solidFill>
                    <a:schemeClr val="lt1"/>
                  </a:solidFill>
                  <a:latin typeface="+mn-lt"/>
                  <a:ea typeface="+mn-ea"/>
                </a:rPr>
                <a:t>软件程序</a:t>
              </a:r>
              <a:r>
                <a:rPr lang="en-US" altLang="zh-CN" dirty="0">
                  <a:solidFill>
                    <a:schemeClr val="lt1"/>
                  </a:solidFill>
                  <a:latin typeface="+mn-lt"/>
                  <a:ea typeface="+mn-ea"/>
                </a:rPr>
                <a:t>1</a:t>
              </a:r>
            </a:p>
          </p:txBody>
        </p:sp>
        <p:sp>
          <p:nvSpPr>
            <p:cNvPr id="82974" name="AutoShape 23"/>
            <p:cNvSpPr>
              <a:spLocks noChangeArrowheads="1"/>
            </p:cNvSpPr>
            <p:nvPr/>
          </p:nvSpPr>
          <p:spPr bwMode="auto">
            <a:xfrm>
              <a:off x="1247" y="3020"/>
              <a:ext cx="817" cy="318"/>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r>
                <a:rPr lang="zh-CN" altLang="en-US">
                  <a:solidFill>
                    <a:schemeClr val="lt1"/>
                  </a:solidFill>
                  <a:latin typeface="+mn-lt"/>
                  <a:ea typeface="+mn-ea"/>
                </a:rPr>
                <a:t>软件程序</a:t>
              </a:r>
              <a:r>
                <a:rPr lang="en-US" altLang="zh-CN">
                  <a:solidFill>
                    <a:schemeClr val="lt1"/>
                  </a:solidFill>
                  <a:latin typeface="+mn-lt"/>
                  <a:ea typeface="+mn-ea"/>
                </a:rPr>
                <a:t>2</a:t>
              </a:r>
            </a:p>
          </p:txBody>
        </p:sp>
        <p:sp>
          <p:nvSpPr>
            <p:cNvPr id="82975" name="AutoShape 24"/>
            <p:cNvSpPr>
              <a:spLocks noChangeArrowheads="1"/>
            </p:cNvSpPr>
            <p:nvPr/>
          </p:nvSpPr>
          <p:spPr bwMode="auto">
            <a:xfrm>
              <a:off x="2200" y="3020"/>
              <a:ext cx="817" cy="318"/>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r>
                <a:rPr lang="zh-CN" altLang="en-US" dirty="0">
                  <a:solidFill>
                    <a:schemeClr val="lt1"/>
                  </a:solidFill>
                  <a:latin typeface="+mn-lt"/>
                  <a:ea typeface="+mn-ea"/>
                </a:rPr>
                <a:t>软件程序</a:t>
              </a:r>
              <a:r>
                <a:rPr lang="en-US" altLang="zh-CN" dirty="0">
                  <a:solidFill>
                    <a:schemeClr val="lt1"/>
                  </a:solidFill>
                  <a:latin typeface="+mn-lt"/>
                  <a:ea typeface="+mn-ea"/>
                </a:rPr>
                <a:t>3</a:t>
              </a:r>
            </a:p>
          </p:txBody>
        </p:sp>
        <p:cxnSp>
          <p:nvCxnSpPr>
            <p:cNvPr id="82976" name="AutoShape 25"/>
            <p:cNvCxnSpPr>
              <a:cxnSpLocks noChangeShapeType="1"/>
              <a:stCxn id="82964" idx="2"/>
              <a:endCxn id="82973" idx="0"/>
            </p:cNvCxnSpPr>
            <p:nvPr/>
          </p:nvCxnSpPr>
          <p:spPr bwMode="auto">
            <a:xfrm rot="5400000">
              <a:off x="442" y="2848"/>
              <a:ext cx="252" cy="91"/>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977" name="AutoShape 26"/>
            <p:cNvCxnSpPr>
              <a:cxnSpLocks noChangeShapeType="1"/>
              <a:stCxn id="82964" idx="2"/>
              <a:endCxn id="82974" idx="0"/>
            </p:cNvCxnSpPr>
            <p:nvPr/>
          </p:nvCxnSpPr>
          <p:spPr bwMode="auto">
            <a:xfrm rot="16200000" flipH="1">
              <a:off x="1009" y="2372"/>
              <a:ext cx="252" cy="1043"/>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978" name="AutoShape 27"/>
            <p:cNvCxnSpPr>
              <a:cxnSpLocks noChangeShapeType="1"/>
              <a:stCxn id="82964" idx="2"/>
              <a:endCxn id="82975" idx="0"/>
            </p:cNvCxnSpPr>
            <p:nvPr/>
          </p:nvCxnSpPr>
          <p:spPr bwMode="auto">
            <a:xfrm rot="16200000" flipH="1">
              <a:off x="1485" y="1896"/>
              <a:ext cx="252" cy="1996"/>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82979" name="AutoShape 28"/>
            <p:cNvSpPr>
              <a:spLocks noChangeArrowheads="1"/>
            </p:cNvSpPr>
            <p:nvPr/>
          </p:nvSpPr>
          <p:spPr bwMode="auto">
            <a:xfrm>
              <a:off x="158" y="3657"/>
              <a:ext cx="567" cy="318"/>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r>
                <a:rPr lang="zh-CN" altLang="en-US" dirty="0">
                  <a:solidFill>
                    <a:schemeClr val="lt1"/>
                  </a:solidFill>
                  <a:latin typeface="+mn-lt"/>
                  <a:ea typeface="+mn-ea"/>
                </a:rPr>
                <a:t>单元</a:t>
              </a:r>
              <a:r>
                <a:rPr lang="en-US" altLang="zh-CN" dirty="0">
                  <a:solidFill>
                    <a:schemeClr val="lt1"/>
                  </a:solidFill>
                  <a:latin typeface="+mn-lt"/>
                  <a:ea typeface="+mn-ea"/>
                </a:rPr>
                <a:t>1</a:t>
              </a:r>
            </a:p>
          </p:txBody>
        </p:sp>
        <p:sp>
          <p:nvSpPr>
            <p:cNvPr id="82980" name="AutoShape 29"/>
            <p:cNvSpPr>
              <a:spLocks noChangeArrowheads="1"/>
            </p:cNvSpPr>
            <p:nvPr/>
          </p:nvSpPr>
          <p:spPr bwMode="auto">
            <a:xfrm>
              <a:off x="884" y="3657"/>
              <a:ext cx="567" cy="318"/>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r>
                <a:rPr lang="zh-CN" altLang="en-US">
                  <a:solidFill>
                    <a:schemeClr val="lt1"/>
                  </a:solidFill>
                  <a:latin typeface="+mn-lt"/>
                  <a:ea typeface="+mn-ea"/>
                </a:rPr>
                <a:t>单元</a:t>
              </a:r>
              <a:r>
                <a:rPr lang="en-US" altLang="zh-CN">
                  <a:solidFill>
                    <a:schemeClr val="lt1"/>
                  </a:solidFill>
                  <a:latin typeface="+mn-lt"/>
                  <a:ea typeface="+mn-ea"/>
                </a:rPr>
                <a:t>2</a:t>
              </a:r>
            </a:p>
          </p:txBody>
        </p:sp>
        <p:cxnSp>
          <p:nvCxnSpPr>
            <p:cNvPr id="82981" name="AutoShape 30"/>
            <p:cNvCxnSpPr>
              <a:cxnSpLocks noChangeShapeType="1"/>
              <a:stCxn id="82973" idx="2"/>
              <a:endCxn id="82979" idx="0"/>
            </p:cNvCxnSpPr>
            <p:nvPr/>
          </p:nvCxnSpPr>
          <p:spPr bwMode="auto">
            <a:xfrm rot="5400000">
              <a:off x="322" y="3458"/>
              <a:ext cx="319" cy="80"/>
            </a:xfrm>
            <a:prstGeom prst="bentConnector3">
              <a:avLst>
                <a:gd name="adj1" fmla="val 49843"/>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2982" name="AutoShape 31"/>
            <p:cNvCxnSpPr>
              <a:cxnSpLocks noChangeShapeType="1"/>
              <a:stCxn id="82973" idx="2"/>
              <a:endCxn id="82980" idx="0"/>
            </p:cNvCxnSpPr>
            <p:nvPr/>
          </p:nvCxnSpPr>
          <p:spPr bwMode="auto">
            <a:xfrm rot="16200000" flipH="1">
              <a:off x="685" y="3175"/>
              <a:ext cx="319" cy="646"/>
            </a:xfrm>
            <a:prstGeom prst="bentConnector3">
              <a:avLst>
                <a:gd name="adj1" fmla="val 49843"/>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sp>
        <p:nvSpPr>
          <p:cNvPr id="79904" name="AutoShape 32"/>
          <p:cNvSpPr>
            <a:spLocks noChangeArrowheads="1"/>
          </p:cNvSpPr>
          <p:nvPr/>
        </p:nvSpPr>
        <p:spPr bwMode="auto">
          <a:xfrm>
            <a:off x="3709195" y="5949950"/>
            <a:ext cx="1223963" cy="649288"/>
          </a:xfrm>
          <a:prstGeom prst="wedgeRectCallout">
            <a:avLst>
              <a:gd name="adj1" fmla="val -153500"/>
              <a:gd name="adj2" fmla="val -30685"/>
            </a:avLst>
          </a:prstGeom>
          <a:solidFill>
            <a:schemeClr val="tx2">
              <a:alpha val="50195"/>
            </a:schemeClr>
          </a:solidFill>
          <a:ln w="9525">
            <a:solidFill>
              <a:schemeClr val="tx1"/>
            </a:solidFill>
            <a:miter lim="800000"/>
            <a:headEnd/>
            <a:tailEnd/>
          </a:ln>
        </p:spPr>
        <p:txBody>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zh-CN" altLang="en-US" sz="1800">
                <a:latin typeface="Arial" panose="020B0604020202020204" pitchFamily="34" charset="0"/>
                <a:ea typeface="宋体" panose="02010600030101010101" pitchFamily="2" charset="-122"/>
              </a:rPr>
              <a:t>单元测试</a:t>
            </a:r>
          </a:p>
        </p:txBody>
      </p:sp>
      <p:grpSp>
        <p:nvGrpSpPr>
          <p:cNvPr id="3" name="Group 33"/>
          <p:cNvGrpSpPr>
            <a:grpSpLocks/>
          </p:cNvGrpSpPr>
          <p:nvPr/>
        </p:nvGrpSpPr>
        <p:grpSpPr bwMode="auto">
          <a:xfrm>
            <a:off x="4285458" y="3506789"/>
            <a:ext cx="4452937" cy="1735137"/>
            <a:chOff x="2699" y="2209"/>
            <a:chExt cx="2805" cy="1093"/>
          </a:xfrm>
        </p:grpSpPr>
        <p:sp>
          <p:nvSpPr>
            <p:cNvPr id="82951" name="AutoShape 34"/>
            <p:cNvSpPr>
              <a:spLocks/>
            </p:cNvSpPr>
            <p:nvPr/>
          </p:nvSpPr>
          <p:spPr bwMode="auto">
            <a:xfrm>
              <a:off x="3424" y="2296"/>
              <a:ext cx="590" cy="998"/>
            </a:xfrm>
            <a:prstGeom prst="leftBrace">
              <a:avLst>
                <a:gd name="adj1" fmla="val 14096"/>
                <a:gd name="adj2" fmla="val 4048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endParaRPr lang="zh-CN" altLang="en-US"/>
            </a:p>
          </p:txBody>
        </p:sp>
        <p:sp>
          <p:nvSpPr>
            <p:cNvPr id="82952" name="Text Box 35"/>
            <p:cNvSpPr txBox="1">
              <a:spLocks noChangeArrowheads="1"/>
            </p:cNvSpPr>
            <p:nvPr/>
          </p:nvSpPr>
          <p:spPr bwMode="auto">
            <a:xfrm>
              <a:off x="4092" y="2209"/>
              <a:ext cx="9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0">
                  <a:latin typeface="Arial" panose="020B0604020202020204" pitchFamily="34" charset="0"/>
                  <a:ea typeface="宋体" panose="02010600030101010101" pitchFamily="2" charset="-122"/>
                </a:rPr>
                <a:t>模块内的集成</a:t>
              </a:r>
            </a:p>
          </p:txBody>
        </p:sp>
        <p:sp>
          <p:nvSpPr>
            <p:cNvPr id="82953" name="Text Box 36"/>
            <p:cNvSpPr txBox="1">
              <a:spLocks noChangeArrowheads="1"/>
            </p:cNvSpPr>
            <p:nvPr/>
          </p:nvSpPr>
          <p:spPr bwMode="auto">
            <a:xfrm>
              <a:off x="2699" y="2568"/>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0">
                  <a:latin typeface="Arial" panose="020B0604020202020204" pitchFamily="34" charset="0"/>
                  <a:ea typeface="宋体" panose="02010600030101010101" pitchFamily="2" charset="-122"/>
                </a:rPr>
                <a:t>集成测试</a:t>
              </a:r>
            </a:p>
          </p:txBody>
        </p:sp>
        <p:sp>
          <p:nvSpPr>
            <p:cNvPr id="82954" name="Text Box 37"/>
            <p:cNvSpPr txBox="1">
              <a:spLocks noChangeArrowheads="1"/>
            </p:cNvSpPr>
            <p:nvPr/>
          </p:nvSpPr>
          <p:spPr bwMode="auto">
            <a:xfrm>
              <a:off x="4092" y="2572"/>
              <a:ext cx="14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0">
                  <a:latin typeface="Arial" panose="020B0604020202020204" pitchFamily="34" charset="0"/>
                  <a:ea typeface="宋体" panose="02010600030101010101" pitchFamily="2" charset="-122"/>
                </a:rPr>
                <a:t>子系统内的集成测试</a:t>
              </a:r>
            </a:p>
          </p:txBody>
        </p:sp>
        <p:sp>
          <p:nvSpPr>
            <p:cNvPr id="82955" name="Text Box 38"/>
            <p:cNvSpPr txBox="1">
              <a:spLocks noChangeArrowheads="1"/>
            </p:cNvSpPr>
            <p:nvPr/>
          </p:nvSpPr>
          <p:spPr bwMode="auto">
            <a:xfrm>
              <a:off x="4092" y="3071"/>
              <a:ext cx="14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0">
                  <a:latin typeface="Arial" panose="020B0604020202020204" pitchFamily="34" charset="0"/>
                  <a:ea typeface="宋体" panose="02010600030101010101" pitchFamily="2" charset="-122"/>
                </a:rPr>
                <a:t>子系统间的集成测试</a:t>
              </a:r>
            </a:p>
          </p:txBody>
        </p:sp>
      </p:grpSp>
      <p:sp>
        <p:nvSpPr>
          <p:cNvPr id="39" name="Freeform 5">
            <a:extLst>
              <a:ext uri="{FF2B5EF4-FFF2-40B4-BE49-F238E27FC236}">
                <a16:creationId xmlns:a16="http://schemas.microsoft.com/office/drawing/2014/main" id="{1B392B44-A83E-4575-867D-A41AF29AF0E0}"/>
              </a:ext>
            </a:extLst>
          </p:cNvPr>
          <p:cNvSpPr>
            <a:spLocks noChangeAspect="1"/>
          </p:cNvSpPr>
          <p:nvPr/>
        </p:nvSpPr>
        <p:spPr bwMode="auto">
          <a:xfrm>
            <a:off x="195264" y="161927"/>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40"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912024" y="377825"/>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96255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875"/>
                                        </p:tgtEl>
                                        <p:attrNameLst>
                                          <p:attrName>style.visibility</p:attrName>
                                        </p:attrNameLst>
                                      </p:cBhvr>
                                      <p:to>
                                        <p:strVal val="visible"/>
                                      </p:to>
                                    </p:set>
                                    <p:anim calcmode="lin" valueType="num">
                                      <p:cBhvr additive="base">
                                        <p:cTn id="7" dur="500" fill="hold"/>
                                        <p:tgtEl>
                                          <p:spTgt spid="79875"/>
                                        </p:tgtEl>
                                        <p:attrNameLst>
                                          <p:attrName>ppt_x</p:attrName>
                                        </p:attrNameLst>
                                      </p:cBhvr>
                                      <p:tavLst>
                                        <p:tav tm="0">
                                          <p:val>
                                            <p:strVal val="#ppt_x"/>
                                          </p:val>
                                        </p:tav>
                                        <p:tav tm="100000">
                                          <p:val>
                                            <p:strVal val="#ppt_x"/>
                                          </p:val>
                                        </p:tav>
                                      </p:tavLst>
                                    </p:anim>
                                    <p:anim calcmode="lin" valueType="num">
                                      <p:cBhvr additive="base">
                                        <p:cTn id="8" dur="500" fill="hold"/>
                                        <p:tgtEl>
                                          <p:spTgt spid="7987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9904"/>
                                        </p:tgtEl>
                                        <p:attrNameLst>
                                          <p:attrName>style.visibility</p:attrName>
                                        </p:attrNameLst>
                                      </p:cBhvr>
                                      <p:to>
                                        <p:strVal val="visible"/>
                                      </p:to>
                                    </p:set>
                                    <p:anim calcmode="lin" valueType="num">
                                      <p:cBhvr additive="base">
                                        <p:cTn id="13" dur="500" fill="hold"/>
                                        <p:tgtEl>
                                          <p:spTgt spid="79904"/>
                                        </p:tgtEl>
                                        <p:attrNameLst>
                                          <p:attrName>ppt_x</p:attrName>
                                        </p:attrNameLst>
                                      </p:cBhvr>
                                      <p:tavLst>
                                        <p:tav tm="0">
                                          <p:val>
                                            <p:strVal val="#ppt_x"/>
                                          </p:val>
                                        </p:tav>
                                        <p:tav tm="100000">
                                          <p:val>
                                            <p:strVal val="#ppt_x"/>
                                          </p:val>
                                        </p:tav>
                                      </p:tavLst>
                                    </p:anim>
                                    <p:anim calcmode="lin" valueType="num">
                                      <p:cBhvr additive="base">
                                        <p:cTn id="14" dur="500" fill="hold"/>
                                        <p:tgtEl>
                                          <p:spTgt spid="7990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300" fill="hold"/>
                                        <p:tgtEl>
                                          <p:spTgt spid="39"/>
                                        </p:tgtEl>
                                        <p:attrNameLst>
                                          <p:attrName>ppt_x</p:attrName>
                                        </p:attrNameLst>
                                      </p:cBhvr>
                                      <p:tavLst>
                                        <p:tav tm="0">
                                          <p:val>
                                            <p:strVal val="0-#ppt_w/2"/>
                                          </p:val>
                                        </p:tav>
                                        <p:tav tm="100000">
                                          <p:val>
                                            <p:strVal val="#ppt_x"/>
                                          </p:val>
                                        </p:tav>
                                      </p:tavLst>
                                    </p:anim>
                                    <p:anim calcmode="lin" valueType="num">
                                      <p:cBhvr additive="base">
                                        <p:cTn id="25" dur="300" fill="hold"/>
                                        <p:tgtEl>
                                          <p:spTgt spid="39"/>
                                        </p:tgtEl>
                                        <p:attrNameLst>
                                          <p:attrName>ppt_y</p:attrName>
                                        </p:attrNameLst>
                                      </p:cBhvr>
                                      <p:tavLst>
                                        <p:tav tm="0">
                                          <p:val>
                                            <p:strVal val="#ppt_y"/>
                                          </p:val>
                                        </p:tav>
                                        <p:tav tm="100000">
                                          <p:val>
                                            <p:strVal val="#ppt_y"/>
                                          </p:val>
                                        </p:tav>
                                      </p:tavLst>
                                    </p:anim>
                                  </p:childTnLst>
                                </p:cTn>
                              </p:par>
                            </p:childTnLst>
                          </p:cTn>
                        </p:par>
                        <p:par>
                          <p:cTn id="26" fill="hold">
                            <p:stCondLst>
                              <p:cond delay="800"/>
                            </p:stCondLst>
                            <p:childTnLst>
                              <p:par>
                                <p:cTn id="27" presetID="22" presetClass="entr" presetSubtype="8"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wipe(left)">
                                      <p:cBhvr>
                                        <p:cTn id="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animBg="1"/>
      <p:bldP spid="79904" grpId="0" animBg="1"/>
      <p:bldP spid="3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body" idx="1"/>
          </p:nvPr>
        </p:nvSpPr>
        <p:spPr bwMode="auto">
          <a:xfrm>
            <a:off x="756370" y="1700808"/>
            <a:ext cx="7881938" cy="4276725"/>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t>非增量式测试</a:t>
            </a:r>
          </a:p>
          <a:p>
            <a:pPr lvl="1"/>
            <a:r>
              <a:rPr lang="zh-CN" altLang="en-US" dirty="0" smtClean="0"/>
              <a:t>大爆炸集成 </a:t>
            </a:r>
            <a:r>
              <a:rPr lang="en-US" altLang="zh-CN" dirty="0" smtClean="0"/>
              <a:t>(Big Bang Integration)</a:t>
            </a:r>
          </a:p>
          <a:p>
            <a:r>
              <a:rPr lang="zh-CN" altLang="en-US" dirty="0" smtClean="0"/>
              <a:t>增量式测试</a:t>
            </a:r>
          </a:p>
          <a:p>
            <a:pPr lvl="1"/>
            <a:r>
              <a:rPr lang="zh-CN" altLang="en-US" dirty="0" smtClean="0"/>
              <a:t>自底向上集成</a:t>
            </a:r>
            <a:r>
              <a:rPr lang="en-US" altLang="zh-CN" dirty="0" smtClean="0"/>
              <a:t>(Bottom-Up Integration)</a:t>
            </a:r>
          </a:p>
          <a:p>
            <a:pPr lvl="1"/>
            <a:r>
              <a:rPr lang="zh-CN" altLang="en-US" dirty="0" smtClean="0"/>
              <a:t>自顶向下集成</a:t>
            </a:r>
            <a:r>
              <a:rPr lang="en-US" altLang="zh-CN" dirty="0" smtClean="0"/>
              <a:t>(Top-Down Integration)</a:t>
            </a:r>
          </a:p>
          <a:p>
            <a:pPr lvl="1"/>
            <a:r>
              <a:rPr lang="zh-CN" altLang="en-US" dirty="0" smtClean="0"/>
              <a:t>三明治集成 </a:t>
            </a:r>
            <a:r>
              <a:rPr lang="en-US" altLang="zh-CN" dirty="0" smtClean="0"/>
              <a:t>(Sandwich Integration)</a:t>
            </a:r>
          </a:p>
        </p:txBody>
      </p:sp>
      <p:sp>
        <p:nvSpPr>
          <p:cNvPr id="4" name="Rectangle 2"/>
          <p:cNvSpPr txBox="1">
            <a:spLocks/>
          </p:cNvSpPr>
          <p:nvPr/>
        </p:nvSpPr>
        <p:spPr bwMode="auto">
          <a:xfrm>
            <a:off x="960438" y="161927"/>
            <a:ext cx="81851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sz="2200" dirty="0" smtClean="0"/>
              <a:t>集成测试策略</a:t>
            </a:r>
            <a:endParaRPr lang="zh-CN" altLang="en-US" sz="2200" dirty="0"/>
          </a:p>
        </p:txBody>
      </p:sp>
      <p:sp>
        <p:nvSpPr>
          <p:cNvPr id="5" name="Freeform 5">
            <a:extLst>
              <a:ext uri="{FF2B5EF4-FFF2-40B4-BE49-F238E27FC236}">
                <a16:creationId xmlns:a16="http://schemas.microsoft.com/office/drawing/2014/main" id="{1B392B44-A83E-4575-867D-A41AF29AF0E0}"/>
              </a:ext>
            </a:extLst>
          </p:cNvPr>
          <p:cNvSpPr>
            <a:spLocks noChangeAspect="1"/>
          </p:cNvSpPr>
          <p:nvPr/>
        </p:nvSpPr>
        <p:spPr bwMode="auto">
          <a:xfrm>
            <a:off x="195264" y="161927"/>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7"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929739" y="566740"/>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68416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p:cNvSpPr>
          <p:nvPr>
            <p:ph type="title"/>
          </p:nvPr>
        </p:nvSpPr>
        <p:spPr>
          <a:xfrm>
            <a:off x="756370" y="19050"/>
            <a:ext cx="7881938" cy="635000"/>
          </a:xfrm>
        </p:spPr>
        <p:txBody>
          <a:bodyPr/>
          <a:lstStyle/>
          <a:p>
            <a:r>
              <a:rPr lang="zh-CN" altLang="en-US" dirty="0" smtClean="0"/>
              <a:t>大爆炸集成</a:t>
            </a:r>
            <a:r>
              <a:rPr lang="en-US" altLang="zh-CN" dirty="0" smtClean="0"/>
              <a:t>(Big Bang Integration)</a:t>
            </a:r>
          </a:p>
        </p:txBody>
      </p:sp>
      <p:sp>
        <p:nvSpPr>
          <p:cNvPr id="84995" name="Rectangle 3"/>
          <p:cNvSpPr>
            <a:spLocks noGrp="1" noChangeArrowheads="1"/>
          </p:cNvSpPr>
          <p:nvPr>
            <p:ph type="body" idx="1"/>
          </p:nvPr>
        </p:nvSpPr>
        <p:spPr bwMode="auto">
          <a:xfrm>
            <a:off x="610394" y="980729"/>
            <a:ext cx="7786688" cy="2232248"/>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t>采用一步到位的方法来构造测试</a:t>
            </a:r>
          </a:p>
          <a:p>
            <a:pPr lvl="1"/>
            <a:r>
              <a:rPr lang="zh-CN" altLang="en-US" dirty="0" smtClean="0"/>
              <a:t>对所有模块进行单元测试后，按照程序结构图将各个模块连接起来</a:t>
            </a:r>
          </a:p>
          <a:p>
            <a:pPr lvl="1"/>
            <a:r>
              <a:rPr lang="zh-CN" altLang="en-US" dirty="0" smtClean="0"/>
              <a:t>将连接后程序当做一个整体进行测试</a:t>
            </a:r>
          </a:p>
          <a:p>
            <a:r>
              <a:rPr lang="zh-CN" altLang="en-US" dirty="0" smtClean="0"/>
              <a:t>是一种基于功能分解的集成方式</a:t>
            </a:r>
          </a:p>
        </p:txBody>
      </p:sp>
      <p:sp>
        <p:nvSpPr>
          <p:cNvPr id="4" name="Rectangle 3"/>
          <p:cNvSpPr txBox="1">
            <a:spLocks noChangeArrowheads="1"/>
          </p:cNvSpPr>
          <p:nvPr/>
        </p:nvSpPr>
        <p:spPr bwMode="auto">
          <a:xfrm>
            <a:off x="610394" y="3789040"/>
            <a:ext cx="7786688" cy="2417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kern="1200">
                <a:solidFill>
                  <a:srgbClr val="4D4948"/>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4D4948"/>
                </a:solidFill>
                <a:latin typeface="+mn-lt"/>
                <a:ea typeface="仿宋_GB2312" pitchFamily="1"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优点</a:t>
            </a:r>
          </a:p>
          <a:p>
            <a:pPr lvl="1"/>
            <a:r>
              <a:rPr lang="zh-CN" altLang="en-US" dirty="0" smtClean="0"/>
              <a:t>简单，容易实现</a:t>
            </a:r>
          </a:p>
          <a:p>
            <a:pPr lvl="1"/>
            <a:r>
              <a:rPr lang="zh-CN" altLang="en-US" dirty="0" smtClean="0"/>
              <a:t>多个测试人员可以并行工作</a:t>
            </a:r>
          </a:p>
          <a:p>
            <a:r>
              <a:rPr lang="zh-CN" altLang="en-US" dirty="0" smtClean="0"/>
              <a:t>缺点：</a:t>
            </a:r>
          </a:p>
          <a:p>
            <a:pPr lvl="1"/>
            <a:r>
              <a:rPr lang="zh-CN" altLang="en-US" dirty="0" smtClean="0"/>
              <a:t>很难确定出错的真正位置，所在的模块、错误的原因</a:t>
            </a:r>
          </a:p>
          <a:p>
            <a:pPr lvl="1"/>
            <a:r>
              <a:rPr lang="zh-CN" altLang="en-US" dirty="0" smtClean="0"/>
              <a:t>适合在规模较小的应用系统中使用</a:t>
            </a:r>
          </a:p>
        </p:txBody>
      </p:sp>
      <p:sp>
        <p:nvSpPr>
          <p:cNvPr id="6" name="Freeform 5">
            <a:extLst>
              <a:ext uri="{FF2B5EF4-FFF2-40B4-BE49-F238E27FC236}">
                <a16:creationId xmlns:a16="http://schemas.microsoft.com/office/drawing/2014/main" id="{1B392B44-A83E-4575-867D-A41AF29AF0E0}"/>
              </a:ext>
            </a:extLst>
          </p:cNvPr>
          <p:cNvSpPr>
            <a:spLocks noChangeAspect="1"/>
          </p:cNvSpPr>
          <p:nvPr/>
        </p:nvSpPr>
        <p:spPr bwMode="auto">
          <a:xfrm>
            <a:off x="195264" y="161927"/>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7"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929739" y="566740"/>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86109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532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软件测试的定义</a:t>
            </a:r>
            <a:endParaRPr lang="zh-CN" altLang="en-US" sz="2400" dirty="0">
              <a:latin typeface="微软雅黑" panose="020B0503020204020204" pitchFamily="34" charset="-122"/>
            </a:endParaRPr>
          </a:p>
        </p:txBody>
      </p:sp>
      <p:cxnSp>
        <p:nvCxnSpPr>
          <p:cNvPr id="5"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flipV="1">
            <a:off x="612776" y="615950"/>
            <a:ext cx="6927299" cy="4763"/>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 name="Group 19"/>
          <p:cNvGrpSpPr>
            <a:grpSpLocks/>
          </p:cNvGrpSpPr>
          <p:nvPr/>
        </p:nvGrpSpPr>
        <p:grpSpPr bwMode="auto">
          <a:xfrm>
            <a:off x="46422" y="1346758"/>
            <a:ext cx="3433763" cy="2622550"/>
            <a:chOff x="486" y="1315"/>
            <a:chExt cx="2163" cy="2208"/>
          </a:xfrm>
        </p:grpSpPr>
        <p:sp>
          <p:nvSpPr>
            <p:cNvPr id="8" name="AutoShape 48"/>
            <p:cNvSpPr>
              <a:spLocks noChangeArrowheads="1"/>
            </p:cNvSpPr>
            <p:nvPr/>
          </p:nvSpPr>
          <p:spPr bwMode="gray">
            <a:xfrm>
              <a:off x="495" y="1508"/>
              <a:ext cx="2154" cy="1545"/>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9" name="AutoShape 49"/>
            <p:cNvSpPr>
              <a:spLocks noChangeArrowheads="1"/>
            </p:cNvSpPr>
            <p:nvPr/>
          </p:nvSpPr>
          <p:spPr bwMode="gray">
            <a:xfrm>
              <a:off x="528" y="1512"/>
              <a:ext cx="2089" cy="1516"/>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10" name="AutoShape 50"/>
            <p:cNvSpPr>
              <a:spLocks noChangeArrowheads="1"/>
            </p:cNvSpPr>
            <p:nvPr/>
          </p:nvSpPr>
          <p:spPr bwMode="gray">
            <a:xfrm>
              <a:off x="543" y="2640"/>
              <a:ext cx="2060" cy="384"/>
            </a:xfrm>
            <a:prstGeom prst="roundRect">
              <a:avLst>
                <a:gd name="adj" fmla="val 50000"/>
              </a:avLst>
            </a:prstGeom>
            <a:gradFill rotWithShape="1">
              <a:gsLst>
                <a:gs pos="0">
                  <a:srgbClr val="3CA1E6">
                    <a:alpha val="0"/>
                  </a:srgbClr>
                </a:gs>
                <a:gs pos="100000">
                  <a:srgbClr val="9BCFF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11" name="AutoShape 51"/>
            <p:cNvSpPr>
              <a:spLocks noChangeArrowheads="1"/>
            </p:cNvSpPr>
            <p:nvPr/>
          </p:nvSpPr>
          <p:spPr bwMode="gray">
            <a:xfrm>
              <a:off x="546" y="1524"/>
              <a:ext cx="2060" cy="383"/>
            </a:xfrm>
            <a:prstGeom prst="roundRect">
              <a:avLst>
                <a:gd name="adj" fmla="val 50000"/>
              </a:avLst>
            </a:prstGeom>
            <a:gradFill rotWithShape="1">
              <a:gsLst>
                <a:gs pos="0">
                  <a:srgbClr val="BEE0F7"/>
                </a:gs>
                <a:gs pos="100000">
                  <a:srgbClr val="3CA1E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12" name="AutoShape 52"/>
            <p:cNvSpPr>
              <a:spLocks noChangeArrowheads="1"/>
            </p:cNvSpPr>
            <p:nvPr/>
          </p:nvSpPr>
          <p:spPr bwMode="gray">
            <a:xfrm>
              <a:off x="486" y="3053"/>
              <a:ext cx="2154" cy="470"/>
            </a:xfrm>
            <a:prstGeom prst="roundRect">
              <a:avLst>
                <a:gd name="adj" fmla="val 40389"/>
              </a:avLst>
            </a:prstGeom>
            <a:gradFill rotWithShape="1">
              <a:gsLst>
                <a:gs pos="0">
                  <a:srgbClr val="729EB4"/>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13" name="AutoShape 53"/>
            <p:cNvSpPr>
              <a:spLocks noChangeArrowheads="1"/>
            </p:cNvSpPr>
            <p:nvPr/>
          </p:nvSpPr>
          <p:spPr bwMode="gray">
            <a:xfrm>
              <a:off x="528" y="3072"/>
              <a:ext cx="2060" cy="418"/>
            </a:xfrm>
            <a:prstGeom prst="roundRect">
              <a:avLst>
                <a:gd name="adj" fmla="val 50000"/>
              </a:avLst>
            </a:prstGeom>
            <a:gradFill rotWithShape="1">
              <a:gsLst>
                <a:gs pos="0">
                  <a:srgbClr val="7DAFD4"/>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zh-CN" altLang="en-US" sz="1800" b="1" dirty="0" smtClean="0">
                  <a:solidFill>
                    <a:schemeClr val="bg2"/>
                  </a:solidFill>
                  <a:latin typeface="Arial" panose="020B0604020202020204" pitchFamily="34" charset="0"/>
                  <a:ea typeface="宋体" panose="02010600030101010101" pitchFamily="2" charset="-122"/>
                </a:rPr>
                <a:t>证明</a:t>
              </a:r>
              <a:endParaRPr lang="en-US" altLang="zh-CN" sz="1800" b="1" dirty="0">
                <a:solidFill>
                  <a:schemeClr val="bg2"/>
                </a:solidFill>
                <a:latin typeface="Arial" panose="020B0604020202020204" pitchFamily="34" charset="0"/>
                <a:ea typeface="宋体" panose="02010600030101010101" pitchFamily="2" charset="-122"/>
              </a:endParaRPr>
            </a:p>
          </p:txBody>
        </p:sp>
        <p:grpSp>
          <p:nvGrpSpPr>
            <p:cNvPr id="14" name="Group 54"/>
            <p:cNvGrpSpPr>
              <a:grpSpLocks/>
            </p:cNvGrpSpPr>
            <p:nvPr/>
          </p:nvGrpSpPr>
          <p:grpSpPr bwMode="auto">
            <a:xfrm>
              <a:off x="1221" y="1315"/>
              <a:ext cx="642" cy="404"/>
              <a:chOff x="1289" y="531"/>
              <a:chExt cx="669" cy="778"/>
            </a:xfrm>
          </p:grpSpPr>
          <p:sp>
            <p:nvSpPr>
              <p:cNvPr id="17" name="Oval 55"/>
              <p:cNvSpPr>
                <a:spLocks noChangeArrowheads="1"/>
              </p:cNvSpPr>
              <p:nvPr/>
            </p:nvSpPr>
            <p:spPr bwMode="gray">
              <a:xfrm>
                <a:off x="1289" y="531"/>
                <a:ext cx="669" cy="778"/>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18" name="Oval 56"/>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19" name="Oval 57"/>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20" name="Oval 58"/>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21" name="Oval 59"/>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grpSp>
        <p:sp>
          <p:nvSpPr>
            <p:cNvPr id="15" name="Text Box 60"/>
            <p:cNvSpPr txBox="1">
              <a:spLocks noChangeArrowheads="1"/>
            </p:cNvSpPr>
            <p:nvPr/>
          </p:nvSpPr>
          <p:spPr bwMode="gray">
            <a:xfrm>
              <a:off x="1200" y="1392"/>
              <a:ext cx="70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b="1">
                  <a:solidFill>
                    <a:srgbClr val="000000"/>
                  </a:solidFill>
                  <a:latin typeface="Arial" panose="020B0604020202020204" pitchFamily="34" charset="0"/>
                  <a:ea typeface="宋体" panose="02010600030101010101" pitchFamily="2" charset="-122"/>
                </a:rPr>
                <a:t>1960‘s</a:t>
              </a:r>
              <a:endParaRPr lang="en-US" altLang="zh-CN" sz="1800" b="1">
                <a:latin typeface="Arial" panose="020B0604020202020204" pitchFamily="34" charset="0"/>
                <a:ea typeface="宋体" panose="02010600030101010101" pitchFamily="2" charset="-122"/>
              </a:endParaRPr>
            </a:p>
          </p:txBody>
        </p:sp>
        <p:sp>
          <p:nvSpPr>
            <p:cNvPr id="16" name="Text Box 61"/>
            <p:cNvSpPr txBox="1">
              <a:spLocks noChangeArrowheads="1"/>
            </p:cNvSpPr>
            <p:nvPr/>
          </p:nvSpPr>
          <p:spPr bwMode="gray">
            <a:xfrm>
              <a:off x="567" y="2004"/>
              <a:ext cx="2048"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2800" b="1" dirty="0" smtClean="0">
                  <a:solidFill>
                    <a:schemeClr val="bg2"/>
                  </a:solidFill>
                  <a:latin typeface="Arial" panose="020B0604020202020204" pitchFamily="34" charset="0"/>
                  <a:ea typeface="宋体" panose="02010600030101010101" pitchFamily="2" charset="-122"/>
                </a:rPr>
                <a:t>保证软件可用</a:t>
              </a:r>
              <a:endParaRPr lang="en-US" altLang="zh-CN" sz="2800" b="1" dirty="0">
                <a:solidFill>
                  <a:schemeClr val="bg2"/>
                </a:solidFill>
                <a:latin typeface="Arial" panose="020B0604020202020204" pitchFamily="34" charset="0"/>
                <a:ea typeface="宋体" panose="02010600030101010101" pitchFamily="2" charset="-122"/>
              </a:endParaRPr>
            </a:p>
          </p:txBody>
        </p:sp>
      </p:grpSp>
      <p:grpSp>
        <p:nvGrpSpPr>
          <p:cNvPr id="22" name="Group 20"/>
          <p:cNvGrpSpPr>
            <a:grpSpLocks/>
          </p:cNvGrpSpPr>
          <p:nvPr/>
        </p:nvGrpSpPr>
        <p:grpSpPr bwMode="auto">
          <a:xfrm>
            <a:off x="2789622" y="1346758"/>
            <a:ext cx="3690938" cy="2622550"/>
            <a:chOff x="486" y="1315"/>
            <a:chExt cx="2325" cy="2208"/>
          </a:xfrm>
        </p:grpSpPr>
        <p:sp>
          <p:nvSpPr>
            <p:cNvPr id="23" name="AutoShape 48"/>
            <p:cNvSpPr>
              <a:spLocks noChangeArrowheads="1"/>
            </p:cNvSpPr>
            <p:nvPr/>
          </p:nvSpPr>
          <p:spPr bwMode="gray">
            <a:xfrm>
              <a:off x="495" y="1508"/>
              <a:ext cx="2154" cy="1545"/>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24" name="AutoShape 49"/>
            <p:cNvSpPr>
              <a:spLocks noChangeArrowheads="1"/>
            </p:cNvSpPr>
            <p:nvPr/>
          </p:nvSpPr>
          <p:spPr bwMode="gray">
            <a:xfrm>
              <a:off x="528" y="1512"/>
              <a:ext cx="2089" cy="1516"/>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25" name="AutoShape 50"/>
            <p:cNvSpPr>
              <a:spLocks noChangeArrowheads="1"/>
            </p:cNvSpPr>
            <p:nvPr/>
          </p:nvSpPr>
          <p:spPr bwMode="gray">
            <a:xfrm>
              <a:off x="543" y="2640"/>
              <a:ext cx="2060" cy="384"/>
            </a:xfrm>
            <a:prstGeom prst="roundRect">
              <a:avLst>
                <a:gd name="adj" fmla="val 50000"/>
              </a:avLst>
            </a:prstGeom>
            <a:gradFill rotWithShape="1">
              <a:gsLst>
                <a:gs pos="0">
                  <a:srgbClr val="3CA1E6">
                    <a:alpha val="0"/>
                  </a:srgbClr>
                </a:gs>
                <a:gs pos="100000">
                  <a:srgbClr val="9BCFF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26" name="AutoShape 51"/>
            <p:cNvSpPr>
              <a:spLocks noChangeArrowheads="1"/>
            </p:cNvSpPr>
            <p:nvPr/>
          </p:nvSpPr>
          <p:spPr bwMode="gray">
            <a:xfrm>
              <a:off x="546" y="1524"/>
              <a:ext cx="2060" cy="383"/>
            </a:xfrm>
            <a:prstGeom prst="roundRect">
              <a:avLst>
                <a:gd name="adj" fmla="val 50000"/>
              </a:avLst>
            </a:prstGeom>
            <a:gradFill rotWithShape="1">
              <a:gsLst>
                <a:gs pos="0">
                  <a:srgbClr val="BEE0F7"/>
                </a:gs>
                <a:gs pos="100000">
                  <a:srgbClr val="3CA1E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27" name="AutoShape 52"/>
            <p:cNvSpPr>
              <a:spLocks noChangeArrowheads="1"/>
            </p:cNvSpPr>
            <p:nvPr/>
          </p:nvSpPr>
          <p:spPr bwMode="gray">
            <a:xfrm>
              <a:off x="486" y="3053"/>
              <a:ext cx="2154" cy="470"/>
            </a:xfrm>
            <a:prstGeom prst="roundRect">
              <a:avLst>
                <a:gd name="adj" fmla="val 40389"/>
              </a:avLst>
            </a:prstGeom>
            <a:gradFill rotWithShape="1">
              <a:gsLst>
                <a:gs pos="0">
                  <a:srgbClr val="729EB4"/>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28" name="AutoShape 53"/>
            <p:cNvSpPr>
              <a:spLocks noChangeArrowheads="1"/>
            </p:cNvSpPr>
            <p:nvPr/>
          </p:nvSpPr>
          <p:spPr bwMode="gray">
            <a:xfrm>
              <a:off x="528" y="3072"/>
              <a:ext cx="2060" cy="418"/>
            </a:xfrm>
            <a:prstGeom prst="roundRect">
              <a:avLst>
                <a:gd name="adj" fmla="val 50000"/>
              </a:avLst>
            </a:prstGeom>
            <a:gradFill rotWithShape="1">
              <a:gsLst>
                <a:gs pos="0">
                  <a:srgbClr val="7DAFD4"/>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zh-CN" altLang="en-US" sz="1800" b="1" dirty="0" smtClean="0">
                  <a:solidFill>
                    <a:schemeClr val="bg2"/>
                  </a:solidFill>
                  <a:latin typeface="Arial" panose="020B0604020202020204" pitchFamily="34" charset="0"/>
                  <a:ea typeface="宋体" panose="02010600030101010101" pitchFamily="2" charset="-122"/>
                </a:rPr>
                <a:t>检测</a:t>
              </a:r>
              <a:endParaRPr lang="en-US" altLang="zh-CN" sz="1800" b="1" dirty="0">
                <a:solidFill>
                  <a:schemeClr val="bg2"/>
                </a:solidFill>
                <a:latin typeface="Arial" panose="020B0604020202020204" pitchFamily="34" charset="0"/>
                <a:ea typeface="宋体" panose="02010600030101010101" pitchFamily="2" charset="-122"/>
              </a:endParaRPr>
            </a:p>
          </p:txBody>
        </p:sp>
        <p:grpSp>
          <p:nvGrpSpPr>
            <p:cNvPr id="29" name="Group 54"/>
            <p:cNvGrpSpPr>
              <a:grpSpLocks/>
            </p:cNvGrpSpPr>
            <p:nvPr/>
          </p:nvGrpSpPr>
          <p:grpSpPr bwMode="auto">
            <a:xfrm>
              <a:off x="1221" y="1315"/>
              <a:ext cx="642" cy="404"/>
              <a:chOff x="1289" y="531"/>
              <a:chExt cx="669" cy="778"/>
            </a:xfrm>
          </p:grpSpPr>
          <p:sp>
            <p:nvSpPr>
              <p:cNvPr id="32" name="Oval 55"/>
              <p:cNvSpPr>
                <a:spLocks noChangeArrowheads="1"/>
              </p:cNvSpPr>
              <p:nvPr/>
            </p:nvSpPr>
            <p:spPr bwMode="gray">
              <a:xfrm>
                <a:off x="1289" y="531"/>
                <a:ext cx="669" cy="778"/>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33" name="Oval 56"/>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34" name="Oval 57"/>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35" name="Oval 58"/>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36" name="Oval 59"/>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grpSp>
        <p:sp>
          <p:nvSpPr>
            <p:cNvPr id="30" name="Text Box 60"/>
            <p:cNvSpPr txBox="1">
              <a:spLocks noChangeArrowheads="1"/>
            </p:cNvSpPr>
            <p:nvPr/>
          </p:nvSpPr>
          <p:spPr bwMode="gray">
            <a:xfrm>
              <a:off x="1202" y="1393"/>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b="1">
                  <a:solidFill>
                    <a:srgbClr val="000000"/>
                  </a:solidFill>
                  <a:latin typeface="Arial" panose="020B0604020202020204" pitchFamily="34" charset="0"/>
                  <a:ea typeface="宋体" panose="02010600030101010101" pitchFamily="2" charset="-122"/>
                </a:rPr>
                <a:t>1970’s</a:t>
              </a:r>
              <a:endParaRPr lang="en-US" altLang="zh-CN" sz="1800" b="1">
                <a:latin typeface="Arial" panose="020B0604020202020204" pitchFamily="34" charset="0"/>
                <a:ea typeface="宋体" panose="02010600030101010101" pitchFamily="2" charset="-122"/>
              </a:endParaRPr>
            </a:p>
          </p:txBody>
        </p:sp>
        <p:sp>
          <p:nvSpPr>
            <p:cNvPr id="31" name="Text Box 61"/>
            <p:cNvSpPr txBox="1">
              <a:spLocks noChangeArrowheads="1"/>
            </p:cNvSpPr>
            <p:nvPr/>
          </p:nvSpPr>
          <p:spPr bwMode="gray">
            <a:xfrm>
              <a:off x="763" y="2067"/>
              <a:ext cx="2048"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2800" b="1" dirty="0" smtClean="0">
                  <a:solidFill>
                    <a:schemeClr val="bg2"/>
                  </a:solidFill>
                  <a:latin typeface="Arial" panose="020B0604020202020204" pitchFamily="34" charset="0"/>
                  <a:ea typeface="宋体" panose="02010600030101010101" pitchFamily="2" charset="-122"/>
                </a:rPr>
                <a:t>发现错误</a:t>
              </a:r>
              <a:endParaRPr lang="en-US" altLang="zh-CN" sz="2800" b="1" dirty="0">
                <a:solidFill>
                  <a:schemeClr val="bg2"/>
                </a:solidFill>
                <a:latin typeface="Arial" panose="020B0604020202020204" pitchFamily="34" charset="0"/>
                <a:ea typeface="宋体" panose="02010600030101010101" pitchFamily="2" charset="-122"/>
              </a:endParaRPr>
            </a:p>
          </p:txBody>
        </p:sp>
      </p:grpSp>
      <p:grpSp>
        <p:nvGrpSpPr>
          <p:cNvPr id="37" name="Group 35"/>
          <p:cNvGrpSpPr>
            <a:grpSpLocks/>
          </p:cNvGrpSpPr>
          <p:nvPr/>
        </p:nvGrpSpPr>
        <p:grpSpPr bwMode="auto">
          <a:xfrm>
            <a:off x="5756660" y="1346758"/>
            <a:ext cx="3787774" cy="2622550"/>
            <a:chOff x="486" y="1315"/>
            <a:chExt cx="2386" cy="2208"/>
          </a:xfrm>
        </p:grpSpPr>
        <p:sp>
          <p:nvSpPr>
            <p:cNvPr id="38" name="AutoShape 48"/>
            <p:cNvSpPr>
              <a:spLocks noChangeArrowheads="1"/>
            </p:cNvSpPr>
            <p:nvPr/>
          </p:nvSpPr>
          <p:spPr bwMode="gray">
            <a:xfrm>
              <a:off x="495" y="1508"/>
              <a:ext cx="2154" cy="1545"/>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39" name="AutoShape 49"/>
            <p:cNvSpPr>
              <a:spLocks noChangeArrowheads="1"/>
            </p:cNvSpPr>
            <p:nvPr/>
          </p:nvSpPr>
          <p:spPr bwMode="gray">
            <a:xfrm>
              <a:off x="528" y="1512"/>
              <a:ext cx="2089" cy="1516"/>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40" name="AutoShape 50"/>
            <p:cNvSpPr>
              <a:spLocks noChangeArrowheads="1"/>
            </p:cNvSpPr>
            <p:nvPr/>
          </p:nvSpPr>
          <p:spPr bwMode="gray">
            <a:xfrm>
              <a:off x="543" y="2640"/>
              <a:ext cx="2060" cy="384"/>
            </a:xfrm>
            <a:prstGeom prst="roundRect">
              <a:avLst>
                <a:gd name="adj" fmla="val 50000"/>
              </a:avLst>
            </a:prstGeom>
            <a:gradFill rotWithShape="1">
              <a:gsLst>
                <a:gs pos="0">
                  <a:srgbClr val="3CA1E6">
                    <a:alpha val="0"/>
                  </a:srgbClr>
                </a:gs>
                <a:gs pos="100000">
                  <a:srgbClr val="9BCFF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41" name="AutoShape 51"/>
            <p:cNvSpPr>
              <a:spLocks noChangeArrowheads="1"/>
            </p:cNvSpPr>
            <p:nvPr/>
          </p:nvSpPr>
          <p:spPr bwMode="gray">
            <a:xfrm>
              <a:off x="546" y="1524"/>
              <a:ext cx="2060" cy="383"/>
            </a:xfrm>
            <a:prstGeom prst="roundRect">
              <a:avLst>
                <a:gd name="adj" fmla="val 50000"/>
              </a:avLst>
            </a:prstGeom>
            <a:gradFill rotWithShape="1">
              <a:gsLst>
                <a:gs pos="0">
                  <a:srgbClr val="BEE0F7"/>
                </a:gs>
                <a:gs pos="100000">
                  <a:srgbClr val="3CA1E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42" name="AutoShape 52"/>
            <p:cNvSpPr>
              <a:spLocks noChangeArrowheads="1"/>
            </p:cNvSpPr>
            <p:nvPr/>
          </p:nvSpPr>
          <p:spPr bwMode="gray">
            <a:xfrm>
              <a:off x="486" y="3053"/>
              <a:ext cx="2154" cy="470"/>
            </a:xfrm>
            <a:prstGeom prst="roundRect">
              <a:avLst>
                <a:gd name="adj" fmla="val 40389"/>
              </a:avLst>
            </a:prstGeom>
            <a:gradFill rotWithShape="1">
              <a:gsLst>
                <a:gs pos="0">
                  <a:srgbClr val="729EB4"/>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43" name="AutoShape 53"/>
            <p:cNvSpPr>
              <a:spLocks noChangeArrowheads="1"/>
            </p:cNvSpPr>
            <p:nvPr/>
          </p:nvSpPr>
          <p:spPr bwMode="gray">
            <a:xfrm>
              <a:off x="528" y="3072"/>
              <a:ext cx="2060" cy="418"/>
            </a:xfrm>
            <a:prstGeom prst="roundRect">
              <a:avLst>
                <a:gd name="adj" fmla="val 50000"/>
              </a:avLst>
            </a:prstGeom>
            <a:gradFill rotWithShape="1">
              <a:gsLst>
                <a:gs pos="0">
                  <a:srgbClr val="7DAFD4"/>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zh-CN" altLang="en-US" sz="1800" b="1" dirty="0" smtClean="0">
                  <a:solidFill>
                    <a:schemeClr val="bg2"/>
                  </a:solidFill>
                  <a:latin typeface="Arial" panose="020B0604020202020204" pitchFamily="34" charset="0"/>
                  <a:ea typeface="宋体" panose="02010600030101010101" pitchFamily="2" charset="-122"/>
                </a:rPr>
                <a:t>预测</a:t>
              </a:r>
              <a:endParaRPr lang="en-US" altLang="zh-CN" sz="1800" b="1" dirty="0">
                <a:solidFill>
                  <a:schemeClr val="bg2"/>
                </a:solidFill>
                <a:latin typeface="Arial" panose="020B0604020202020204" pitchFamily="34" charset="0"/>
                <a:ea typeface="宋体" panose="02010600030101010101" pitchFamily="2" charset="-122"/>
              </a:endParaRPr>
            </a:p>
          </p:txBody>
        </p:sp>
        <p:grpSp>
          <p:nvGrpSpPr>
            <p:cNvPr id="44" name="Group 54"/>
            <p:cNvGrpSpPr>
              <a:grpSpLocks/>
            </p:cNvGrpSpPr>
            <p:nvPr/>
          </p:nvGrpSpPr>
          <p:grpSpPr bwMode="auto">
            <a:xfrm>
              <a:off x="1221" y="1315"/>
              <a:ext cx="642" cy="404"/>
              <a:chOff x="1289" y="531"/>
              <a:chExt cx="669" cy="778"/>
            </a:xfrm>
          </p:grpSpPr>
          <p:sp>
            <p:nvSpPr>
              <p:cNvPr id="47" name="Oval 55"/>
              <p:cNvSpPr>
                <a:spLocks noChangeArrowheads="1"/>
              </p:cNvSpPr>
              <p:nvPr/>
            </p:nvSpPr>
            <p:spPr bwMode="gray">
              <a:xfrm>
                <a:off x="1289" y="531"/>
                <a:ext cx="669" cy="778"/>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48" name="Oval 56"/>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49" name="Oval 57"/>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50" name="Oval 58"/>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sp>
            <p:nvSpPr>
              <p:cNvPr id="51" name="Oval 59"/>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endParaRPr lang="zh-CN" altLang="zh-CN" sz="1800" b="1">
                  <a:latin typeface="Arial" panose="020B0604020202020204" pitchFamily="34" charset="0"/>
                  <a:ea typeface="宋体" panose="02010600030101010101" pitchFamily="2" charset="-122"/>
                </a:endParaRPr>
              </a:p>
            </p:txBody>
          </p:sp>
        </p:grpSp>
        <p:sp>
          <p:nvSpPr>
            <p:cNvPr id="45" name="Text Box 60"/>
            <p:cNvSpPr txBox="1">
              <a:spLocks noChangeArrowheads="1"/>
            </p:cNvSpPr>
            <p:nvPr/>
          </p:nvSpPr>
          <p:spPr bwMode="gray">
            <a:xfrm>
              <a:off x="1200" y="1392"/>
              <a:ext cx="70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b="1">
                  <a:solidFill>
                    <a:srgbClr val="000000"/>
                  </a:solidFill>
                  <a:latin typeface="Arial" panose="020B0604020202020204" pitchFamily="34" charset="0"/>
                  <a:ea typeface="宋体" panose="02010600030101010101" pitchFamily="2" charset="-122"/>
                </a:rPr>
                <a:t>1990‘s</a:t>
              </a:r>
              <a:endParaRPr lang="en-US" altLang="zh-CN" sz="1800" b="1">
                <a:latin typeface="Arial" panose="020B0604020202020204" pitchFamily="34" charset="0"/>
                <a:ea typeface="宋体" panose="02010600030101010101" pitchFamily="2" charset="-122"/>
              </a:endParaRPr>
            </a:p>
          </p:txBody>
        </p:sp>
        <p:sp>
          <p:nvSpPr>
            <p:cNvPr id="46" name="Text Box 61"/>
            <p:cNvSpPr txBox="1">
              <a:spLocks noChangeArrowheads="1"/>
            </p:cNvSpPr>
            <p:nvPr/>
          </p:nvSpPr>
          <p:spPr bwMode="gray">
            <a:xfrm>
              <a:off x="824" y="2034"/>
              <a:ext cx="204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2800" b="1" dirty="0" smtClean="0">
                  <a:solidFill>
                    <a:schemeClr val="bg2"/>
                  </a:solidFill>
                  <a:latin typeface="Arial" panose="020B0604020202020204" pitchFamily="34" charset="0"/>
                  <a:ea typeface="宋体" panose="02010600030101010101" pitchFamily="2" charset="-122"/>
                </a:rPr>
                <a:t>质量控制</a:t>
              </a:r>
              <a:endParaRPr lang="en-US" altLang="zh-CN" sz="2800" b="1" dirty="0">
                <a:solidFill>
                  <a:schemeClr val="bg2"/>
                </a:solidFill>
                <a:latin typeface="Arial" panose="020B0604020202020204" pitchFamily="34" charset="0"/>
                <a:ea typeface="宋体" panose="02010600030101010101" pitchFamily="2" charset="-122"/>
              </a:endParaRPr>
            </a:p>
          </p:txBody>
        </p:sp>
      </p:grpSp>
      <p:sp>
        <p:nvSpPr>
          <p:cNvPr id="52" name="矩形 51"/>
          <p:cNvSpPr/>
          <p:nvPr/>
        </p:nvSpPr>
        <p:spPr>
          <a:xfrm>
            <a:off x="360363" y="4483123"/>
            <a:ext cx="8219033" cy="1200329"/>
          </a:xfrm>
          <a:prstGeom prst="rect">
            <a:avLst/>
          </a:prstGeom>
        </p:spPr>
        <p:txBody>
          <a:bodyPr wrap="square">
            <a:spAutoFit/>
          </a:bodyPr>
          <a:lstStyle/>
          <a:p>
            <a:r>
              <a:rPr lang="zh-CN" altLang="en-US" sz="2400" dirty="0" smtClean="0">
                <a:solidFill>
                  <a:schemeClr val="bg1"/>
                </a:solidFill>
                <a:latin typeface="arial" panose="020B0604020202020204" pitchFamily="34" charset="0"/>
              </a:rPr>
              <a:t>软件测试是描述</a:t>
            </a:r>
            <a:r>
              <a:rPr lang="zh-CN" altLang="en-US" sz="2400" dirty="0">
                <a:solidFill>
                  <a:schemeClr val="bg1"/>
                </a:solidFill>
                <a:latin typeface="arial" panose="020B0604020202020204" pitchFamily="34" charset="0"/>
              </a:rPr>
              <a:t>一种用来促进鉴定软件的正确性、完整性、安全性和质量的过程。换句话说，软件测试是一种实际输出与预期输出之间的审核或者比较过程</a:t>
            </a:r>
            <a:endParaRPr lang="zh-CN" altLang="en-US" sz="2400" dirty="0">
              <a:solidFill>
                <a:schemeClr val="bg1"/>
              </a:solidFill>
            </a:endParaRPr>
          </a:p>
        </p:txBody>
      </p:sp>
    </p:spTree>
    <p:extLst>
      <p:ext uri="{BB962C8B-B14F-4D97-AF65-F5344CB8AC3E}">
        <p14:creationId xmlns:p14="http://schemas.microsoft.com/office/powerpoint/2010/main" val="34496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calcmode="lin" valueType="num">
                                      <p:cBhvr>
                                        <p:cTn id="16"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4"/>
                                        </p:tgtEl>
                                        <p:attrNameLst>
                                          <p:attrName>ppt_y</p:attrName>
                                        </p:attrNameLst>
                                      </p:cBhvr>
                                      <p:tavLst>
                                        <p:tav tm="0">
                                          <p:val>
                                            <p:strVal val="#ppt_y"/>
                                          </p:val>
                                        </p:tav>
                                        <p:tav tm="100000">
                                          <p:val>
                                            <p:strVal val="#ppt_y"/>
                                          </p:val>
                                        </p:tav>
                                      </p:tavLst>
                                    </p:anim>
                                    <p:anim calcmode="lin" valueType="num">
                                      <p:cBhvr>
                                        <p:cTn id="18"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Grp="1" noChangeArrowheads="1"/>
          </p:cNvSpPr>
          <p:nvPr>
            <p:ph type="body" idx="1"/>
          </p:nvPr>
        </p:nvSpPr>
        <p:spPr bwMode="auto">
          <a:xfrm>
            <a:off x="582539" y="980728"/>
            <a:ext cx="8229600" cy="4530725"/>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pPr>
            <a:r>
              <a:rPr lang="zh-CN" altLang="en-US" dirty="0"/>
              <a:t>目的：</a:t>
            </a:r>
          </a:p>
          <a:p>
            <a:pPr lvl="1">
              <a:lnSpc>
                <a:spcPct val="80000"/>
              </a:lnSpc>
            </a:pPr>
            <a:r>
              <a:rPr lang="zh-CN" altLang="en-US" dirty="0"/>
              <a:t>从顶层控制开始，采用同设计顺序一样的思路对被测系统进行测试，以验证系统的接口稳定性</a:t>
            </a:r>
          </a:p>
          <a:p>
            <a:pPr lvl="1">
              <a:lnSpc>
                <a:spcPct val="80000"/>
              </a:lnSpc>
            </a:pPr>
            <a:r>
              <a:rPr lang="zh-CN" altLang="en-US" dirty="0"/>
              <a:t>从主程序（树根）开始。所有被主程序调用的下层单元都作为</a:t>
            </a:r>
            <a:r>
              <a:rPr lang="zh-CN" altLang="en-US" dirty="0">
                <a:latin typeface="Times New Roman" panose="02020603050405020304" pitchFamily="18" charset="0"/>
              </a:rPr>
              <a:t>“</a:t>
            </a:r>
            <a:r>
              <a:rPr lang="zh-CN" altLang="en-US" dirty="0"/>
              <a:t>桩</a:t>
            </a:r>
            <a:r>
              <a:rPr lang="zh-CN" altLang="en-US" dirty="0">
                <a:latin typeface="Times New Roman" panose="02020603050405020304" pitchFamily="18" charset="0"/>
              </a:rPr>
              <a:t>”</a:t>
            </a:r>
            <a:r>
              <a:rPr lang="zh-CN" altLang="en-US" dirty="0"/>
              <a:t>出现</a:t>
            </a:r>
          </a:p>
          <a:p>
            <a:pPr>
              <a:lnSpc>
                <a:spcPct val="80000"/>
              </a:lnSpc>
            </a:pPr>
            <a:r>
              <a:rPr lang="zh-CN" altLang="en-US" dirty="0"/>
              <a:t>策略</a:t>
            </a:r>
          </a:p>
          <a:p>
            <a:pPr lvl="1">
              <a:lnSpc>
                <a:spcPct val="80000"/>
              </a:lnSpc>
            </a:pPr>
            <a:r>
              <a:rPr lang="zh-CN" altLang="en-US" dirty="0"/>
              <a:t>以主模块为所测模块及驱动模块，所有直属主模块的下属模块全部用桩模块代替，对主模块进行测试。</a:t>
            </a:r>
          </a:p>
          <a:p>
            <a:pPr lvl="1">
              <a:lnSpc>
                <a:spcPct val="80000"/>
              </a:lnSpc>
            </a:pPr>
            <a:r>
              <a:rPr lang="zh-CN" altLang="en-US" dirty="0"/>
              <a:t>采用深度优先</a:t>
            </a:r>
            <a:r>
              <a:rPr lang="en-US" altLang="zh-CN" dirty="0"/>
              <a:t>(depth-first)</a:t>
            </a:r>
            <a:r>
              <a:rPr lang="zh-CN" altLang="en-US" dirty="0"/>
              <a:t>或广度优先</a:t>
            </a:r>
            <a:r>
              <a:rPr lang="en-US" altLang="zh-CN" dirty="0"/>
              <a:t>(Broad-First)</a:t>
            </a:r>
            <a:r>
              <a:rPr lang="zh-CN" altLang="en-US" dirty="0"/>
              <a:t>的策略，用实际的模块替换相应桩模块，再用桩代替他们的直接下属模块</a:t>
            </a:r>
          </a:p>
          <a:p>
            <a:pPr lvl="1">
              <a:lnSpc>
                <a:spcPct val="80000"/>
              </a:lnSpc>
            </a:pPr>
            <a:r>
              <a:rPr lang="zh-CN" altLang="en-US" dirty="0"/>
              <a:t>进行回归测试</a:t>
            </a:r>
          </a:p>
          <a:p>
            <a:pPr lvl="1">
              <a:lnSpc>
                <a:spcPct val="80000"/>
              </a:lnSpc>
            </a:pPr>
            <a:r>
              <a:rPr lang="zh-CN" altLang="en-US" dirty="0"/>
              <a:t>确保所有模块都已经组装到系统当中</a:t>
            </a:r>
          </a:p>
        </p:txBody>
      </p:sp>
      <p:sp>
        <p:nvSpPr>
          <p:cNvPr id="4" name="Rectangle 2"/>
          <p:cNvSpPr txBox="1">
            <a:spLocks/>
          </p:cNvSpPr>
          <p:nvPr/>
        </p:nvSpPr>
        <p:spPr bwMode="auto">
          <a:xfrm>
            <a:off x="756370" y="190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自顶向下集成</a:t>
            </a:r>
            <a:endParaRPr lang="en-US" altLang="zh-CN" dirty="0" smtClean="0"/>
          </a:p>
        </p:txBody>
      </p:sp>
      <p:sp>
        <p:nvSpPr>
          <p:cNvPr id="5" name="Freeform 5">
            <a:extLst>
              <a:ext uri="{FF2B5EF4-FFF2-40B4-BE49-F238E27FC236}">
                <a16:creationId xmlns:a16="http://schemas.microsoft.com/office/drawing/2014/main" id="{1B392B44-A83E-4575-867D-A41AF29AF0E0}"/>
              </a:ext>
            </a:extLst>
          </p:cNvPr>
          <p:cNvSpPr>
            <a:spLocks noChangeAspect="1"/>
          </p:cNvSpPr>
          <p:nvPr/>
        </p:nvSpPr>
        <p:spPr bwMode="auto">
          <a:xfrm>
            <a:off x="195264" y="161927"/>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929739" y="566740"/>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66383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091" name="Group 3"/>
          <p:cNvGrpSpPr>
            <a:grpSpLocks/>
          </p:cNvGrpSpPr>
          <p:nvPr/>
        </p:nvGrpSpPr>
        <p:grpSpPr bwMode="auto">
          <a:xfrm>
            <a:off x="469107" y="1268414"/>
            <a:ext cx="2590800" cy="1512887"/>
            <a:chOff x="295" y="799"/>
            <a:chExt cx="1905" cy="1149"/>
          </a:xfrm>
        </p:grpSpPr>
        <p:sp>
          <p:nvSpPr>
            <p:cNvPr id="89151" name="Rectangle 4"/>
            <p:cNvSpPr>
              <a:spLocks noChangeArrowheads="1"/>
            </p:cNvSpPr>
            <p:nvPr/>
          </p:nvSpPr>
          <p:spPr bwMode="auto">
            <a:xfrm>
              <a:off x="969" y="799"/>
              <a:ext cx="499" cy="454"/>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A</a:t>
              </a:r>
            </a:p>
          </p:txBody>
        </p:sp>
        <p:sp>
          <p:nvSpPr>
            <p:cNvPr id="89152" name="Rectangle 5"/>
            <p:cNvSpPr>
              <a:spLocks noChangeArrowheads="1"/>
            </p:cNvSpPr>
            <p:nvPr/>
          </p:nvSpPr>
          <p:spPr bwMode="auto">
            <a:xfrm>
              <a:off x="295" y="1494"/>
              <a:ext cx="499" cy="454"/>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s1</a:t>
              </a:r>
            </a:p>
          </p:txBody>
        </p:sp>
        <p:sp>
          <p:nvSpPr>
            <p:cNvPr id="89153" name="Rectangle 6"/>
            <p:cNvSpPr>
              <a:spLocks noChangeArrowheads="1"/>
            </p:cNvSpPr>
            <p:nvPr/>
          </p:nvSpPr>
          <p:spPr bwMode="auto">
            <a:xfrm>
              <a:off x="975" y="1480"/>
              <a:ext cx="499" cy="454"/>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s2</a:t>
              </a:r>
            </a:p>
          </p:txBody>
        </p:sp>
        <p:sp>
          <p:nvSpPr>
            <p:cNvPr id="89154" name="Rectangle 7"/>
            <p:cNvSpPr>
              <a:spLocks noChangeArrowheads="1"/>
            </p:cNvSpPr>
            <p:nvPr/>
          </p:nvSpPr>
          <p:spPr bwMode="auto">
            <a:xfrm>
              <a:off x="1701" y="1474"/>
              <a:ext cx="499" cy="454"/>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s3</a:t>
              </a:r>
            </a:p>
          </p:txBody>
        </p:sp>
        <p:sp>
          <p:nvSpPr>
            <p:cNvPr id="89155" name="Line 8"/>
            <p:cNvSpPr>
              <a:spLocks noChangeShapeType="1"/>
            </p:cNvSpPr>
            <p:nvPr/>
          </p:nvSpPr>
          <p:spPr bwMode="auto">
            <a:xfrm flipH="1">
              <a:off x="567" y="1162"/>
              <a:ext cx="408" cy="318"/>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89156" name="Line 9"/>
            <p:cNvSpPr>
              <a:spLocks noChangeShapeType="1"/>
            </p:cNvSpPr>
            <p:nvPr/>
          </p:nvSpPr>
          <p:spPr bwMode="auto">
            <a:xfrm>
              <a:off x="1202" y="1253"/>
              <a:ext cx="0" cy="227"/>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89157" name="Line 10"/>
            <p:cNvSpPr>
              <a:spLocks noChangeShapeType="1"/>
            </p:cNvSpPr>
            <p:nvPr/>
          </p:nvSpPr>
          <p:spPr bwMode="auto">
            <a:xfrm>
              <a:off x="1474" y="1117"/>
              <a:ext cx="499" cy="363"/>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grpSp>
      <p:grpSp>
        <p:nvGrpSpPr>
          <p:cNvPr id="89092" name="Group 11"/>
          <p:cNvGrpSpPr>
            <a:grpSpLocks/>
          </p:cNvGrpSpPr>
          <p:nvPr/>
        </p:nvGrpSpPr>
        <p:grpSpPr bwMode="auto">
          <a:xfrm>
            <a:off x="3420269" y="1125538"/>
            <a:ext cx="2592388" cy="2151062"/>
            <a:chOff x="2517" y="714"/>
            <a:chExt cx="1905" cy="1719"/>
          </a:xfrm>
        </p:grpSpPr>
        <p:sp>
          <p:nvSpPr>
            <p:cNvPr id="89142" name="Rectangle 12"/>
            <p:cNvSpPr>
              <a:spLocks noChangeArrowheads="1"/>
            </p:cNvSpPr>
            <p:nvPr/>
          </p:nvSpPr>
          <p:spPr bwMode="auto">
            <a:xfrm>
              <a:off x="3191" y="714"/>
              <a:ext cx="499" cy="454"/>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A</a:t>
              </a:r>
            </a:p>
          </p:txBody>
        </p:sp>
        <p:sp>
          <p:nvSpPr>
            <p:cNvPr id="89143" name="Rectangle 13"/>
            <p:cNvSpPr>
              <a:spLocks noChangeArrowheads="1"/>
            </p:cNvSpPr>
            <p:nvPr/>
          </p:nvSpPr>
          <p:spPr bwMode="auto">
            <a:xfrm>
              <a:off x="2517" y="1409"/>
              <a:ext cx="499" cy="454"/>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B</a:t>
              </a:r>
            </a:p>
          </p:txBody>
        </p:sp>
        <p:sp>
          <p:nvSpPr>
            <p:cNvPr id="89144" name="Rectangle 14"/>
            <p:cNvSpPr>
              <a:spLocks noChangeArrowheads="1"/>
            </p:cNvSpPr>
            <p:nvPr/>
          </p:nvSpPr>
          <p:spPr bwMode="auto">
            <a:xfrm>
              <a:off x="3197" y="1395"/>
              <a:ext cx="499" cy="454"/>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s2</a:t>
              </a:r>
            </a:p>
          </p:txBody>
        </p:sp>
        <p:sp>
          <p:nvSpPr>
            <p:cNvPr id="89145" name="Rectangle 15"/>
            <p:cNvSpPr>
              <a:spLocks noChangeArrowheads="1"/>
            </p:cNvSpPr>
            <p:nvPr/>
          </p:nvSpPr>
          <p:spPr bwMode="auto">
            <a:xfrm>
              <a:off x="3923" y="1389"/>
              <a:ext cx="499" cy="454"/>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s3</a:t>
              </a:r>
            </a:p>
          </p:txBody>
        </p:sp>
        <p:sp>
          <p:nvSpPr>
            <p:cNvPr id="89146" name="Line 16"/>
            <p:cNvSpPr>
              <a:spLocks noChangeShapeType="1"/>
            </p:cNvSpPr>
            <p:nvPr/>
          </p:nvSpPr>
          <p:spPr bwMode="auto">
            <a:xfrm flipH="1">
              <a:off x="2789" y="1077"/>
              <a:ext cx="408" cy="318"/>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89147" name="Line 17"/>
            <p:cNvSpPr>
              <a:spLocks noChangeShapeType="1"/>
            </p:cNvSpPr>
            <p:nvPr/>
          </p:nvSpPr>
          <p:spPr bwMode="auto">
            <a:xfrm>
              <a:off x="3424" y="1168"/>
              <a:ext cx="0" cy="227"/>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89148" name="Line 18"/>
            <p:cNvSpPr>
              <a:spLocks noChangeShapeType="1"/>
            </p:cNvSpPr>
            <p:nvPr/>
          </p:nvSpPr>
          <p:spPr bwMode="auto">
            <a:xfrm>
              <a:off x="3696" y="1032"/>
              <a:ext cx="499" cy="363"/>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89149" name="Rectangle 19"/>
            <p:cNvSpPr>
              <a:spLocks noChangeArrowheads="1"/>
            </p:cNvSpPr>
            <p:nvPr/>
          </p:nvSpPr>
          <p:spPr bwMode="auto">
            <a:xfrm>
              <a:off x="2517" y="1979"/>
              <a:ext cx="499" cy="454"/>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s4</a:t>
              </a:r>
            </a:p>
          </p:txBody>
        </p:sp>
        <p:sp>
          <p:nvSpPr>
            <p:cNvPr id="89150" name="Line 20"/>
            <p:cNvSpPr>
              <a:spLocks noChangeShapeType="1"/>
            </p:cNvSpPr>
            <p:nvPr/>
          </p:nvSpPr>
          <p:spPr bwMode="auto">
            <a:xfrm>
              <a:off x="2744" y="1842"/>
              <a:ext cx="0" cy="137"/>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grpSp>
      <p:grpSp>
        <p:nvGrpSpPr>
          <p:cNvPr id="89093" name="Group 21"/>
          <p:cNvGrpSpPr>
            <a:grpSpLocks/>
          </p:cNvGrpSpPr>
          <p:nvPr/>
        </p:nvGrpSpPr>
        <p:grpSpPr bwMode="auto">
          <a:xfrm>
            <a:off x="6157119" y="981076"/>
            <a:ext cx="2520950" cy="2297113"/>
            <a:chOff x="3878" y="618"/>
            <a:chExt cx="1588" cy="1447"/>
          </a:xfrm>
        </p:grpSpPr>
        <p:sp>
          <p:nvSpPr>
            <p:cNvPr id="89133" name="Rectangle 22"/>
            <p:cNvSpPr>
              <a:spLocks noChangeArrowheads="1"/>
            </p:cNvSpPr>
            <p:nvPr/>
          </p:nvSpPr>
          <p:spPr bwMode="auto">
            <a:xfrm>
              <a:off x="4440" y="618"/>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A</a:t>
              </a:r>
            </a:p>
          </p:txBody>
        </p:sp>
        <p:sp>
          <p:nvSpPr>
            <p:cNvPr id="89134" name="Rectangle 23"/>
            <p:cNvSpPr>
              <a:spLocks noChangeArrowheads="1"/>
            </p:cNvSpPr>
            <p:nvPr/>
          </p:nvSpPr>
          <p:spPr bwMode="auto">
            <a:xfrm>
              <a:off x="3878" y="1203"/>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B</a:t>
              </a:r>
            </a:p>
          </p:txBody>
        </p:sp>
        <p:sp>
          <p:nvSpPr>
            <p:cNvPr id="89135" name="Rectangle 24"/>
            <p:cNvSpPr>
              <a:spLocks noChangeArrowheads="1"/>
            </p:cNvSpPr>
            <p:nvPr/>
          </p:nvSpPr>
          <p:spPr bwMode="auto">
            <a:xfrm>
              <a:off x="4445" y="1191"/>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s2</a:t>
              </a:r>
            </a:p>
          </p:txBody>
        </p:sp>
        <p:sp>
          <p:nvSpPr>
            <p:cNvPr id="89136" name="Rectangle 25"/>
            <p:cNvSpPr>
              <a:spLocks noChangeArrowheads="1"/>
            </p:cNvSpPr>
            <p:nvPr/>
          </p:nvSpPr>
          <p:spPr bwMode="auto">
            <a:xfrm>
              <a:off x="5050" y="1186"/>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s3</a:t>
              </a:r>
            </a:p>
          </p:txBody>
        </p:sp>
        <p:sp>
          <p:nvSpPr>
            <p:cNvPr id="89137" name="Line 26"/>
            <p:cNvSpPr>
              <a:spLocks noChangeShapeType="1"/>
            </p:cNvSpPr>
            <p:nvPr/>
          </p:nvSpPr>
          <p:spPr bwMode="auto">
            <a:xfrm flipH="1">
              <a:off x="4105" y="924"/>
              <a:ext cx="340" cy="267"/>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89138" name="Line 27"/>
            <p:cNvSpPr>
              <a:spLocks noChangeShapeType="1"/>
            </p:cNvSpPr>
            <p:nvPr/>
          </p:nvSpPr>
          <p:spPr bwMode="auto">
            <a:xfrm>
              <a:off x="4634" y="1000"/>
              <a:ext cx="0" cy="191"/>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89139" name="Line 28"/>
            <p:cNvSpPr>
              <a:spLocks noChangeShapeType="1"/>
            </p:cNvSpPr>
            <p:nvPr/>
          </p:nvSpPr>
          <p:spPr bwMode="auto">
            <a:xfrm>
              <a:off x="4861" y="886"/>
              <a:ext cx="416" cy="305"/>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89140" name="Rectangle 29"/>
            <p:cNvSpPr>
              <a:spLocks noChangeArrowheads="1"/>
            </p:cNvSpPr>
            <p:nvPr/>
          </p:nvSpPr>
          <p:spPr bwMode="auto">
            <a:xfrm>
              <a:off x="3878" y="1683"/>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E</a:t>
              </a:r>
            </a:p>
          </p:txBody>
        </p:sp>
        <p:sp>
          <p:nvSpPr>
            <p:cNvPr id="89141" name="Line 30"/>
            <p:cNvSpPr>
              <a:spLocks noChangeShapeType="1"/>
            </p:cNvSpPr>
            <p:nvPr/>
          </p:nvSpPr>
          <p:spPr bwMode="auto">
            <a:xfrm>
              <a:off x="4067" y="1568"/>
              <a:ext cx="0" cy="115"/>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grpSp>
      <p:sp>
        <p:nvSpPr>
          <p:cNvPr id="89094" name="Text Box 31"/>
          <p:cNvSpPr txBox="1">
            <a:spLocks noChangeArrowheads="1"/>
          </p:cNvSpPr>
          <p:nvPr/>
        </p:nvSpPr>
        <p:spPr bwMode="auto">
          <a:xfrm>
            <a:off x="1456532" y="3089276"/>
            <a:ext cx="793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0">
                <a:latin typeface="Arial" panose="020B0604020202020204" pitchFamily="34" charset="0"/>
                <a:ea typeface="宋体" panose="02010600030101010101" pitchFamily="2" charset="-122"/>
              </a:rPr>
              <a:t>测试</a:t>
            </a:r>
            <a:r>
              <a:rPr lang="en-US" altLang="zh-CN" sz="1800">
                <a:latin typeface="Arial" panose="020B0604020202020204" pitchFamily="34" charset="0"/>
                <a:ea typeface="宋体" panose="02010600030101010101" pitchFamily="2" charset="-122"/>
              </a:rPr>
              <a:t>A</a:t>
            </a:r>
          </a:p>
        </p:txBody>
      </p:sp>
      <p:sp>
        <p:nvSpPr>
          <p:cNvPr id="89095" name="Text Box 32"/>
          <p:cNvSpPr txBox="1">
            <a:spLocks noChangeArrowheads="1"/>
          </p:cNvSpPr>
          <p:nvPr/>
        </p:nvSpPr>
        <p:spPr bwMode="auto">
          <a:xfrm>
            <a:off x="4428332" y="2997201"/>
            <a:ext cx="793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0">
                <a:latin typeface="Arial" panose="020B0604020202020204" pitchFamily="34" charset="0"/>
                <a:ea typeface="宋体" panose="02010600030101010101" pitchFamily="2" charset="-122"/>
              </a:rPr>
              <a:t>加入</a:t>
            </a:r>
            <a:r>
              <a:rPr lang="en-US" altLang="zh-CN" sz="1800">
                <a:latin typeface="Arial" panose="020B0604020202020204" pitchFamily="34" charset="0"/>
                <a:ea typeface="宋体" panose="02010600030101010101" pitchFamily="2" charset="-122"/>
              </a:rPr>
              <a:t>B</a:t>
            </a:r>
          </a:p>
        </p:txBody>
      </p:sp>
      <p:sp>
        <p:nvSpPr>
          <p:cNvPr id="89096" name="Text Box 33"/>
          <p:cNvSpPr txBox="1">
            <a:spLocks noChangeArrowheads="1"/>
          </p:cNvSpPr>
          <p:nvPr/>
        </p:nvSpPr>
        <p:spPr bwMode="auto">
          <a:xfrm>
            <a:off x="7309644" y="2997201"/>
            <a:ext cx="793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zh-CN" altLang="en-US" sz="1800">
                <a:latin typeface="Arial" panose="020B0604020202020204" pitchFamily="34" charset="0"/>
                <a:ea typeface="宋体" panose="02010600030101010101" pitchFamily="2" charset="-122"/>
              </a:rPr>
              <a:t>加入</a:t>
            </a:r>
            <a:r>
              <a:rPr lang="en-US" altLang="zh-CN" sz="1800">
                <a:latin typeface="Arial" panose="020B0604020202020204" pitchFamily="34" charset="0"/>
                <a:ea typeface="宋体" panose="02010600030101010101" pitchFamily="2" charset="-122"/>
              </a:rPr>
              <a:t>E</a:t>
            </a:r>
          </a:p>
        </p:txBody>
      </p:sp>
      <p:grpSp>
        <p:nvGrpSpPr>
          <p:cNvPr id="89097" name="Group 34"/>
          <p:cNvGrpSpPr>
            <a:grpSpLocks/>
          </p:cNvGrpSpPr>
          <p:nvPr/>
        </p:nvGrpSpPr>
        <p:grpSpPr bwMode="auto">
          <a:xfrm>
            <a:off x="469107" y="3644901"/>
            <a:ext cx="2520950" cy="2297113"/>
            <a:chOff x="3878" y="618"/>
            <a:chExt cx="1588" cy="1447"/>
          </a:xfrm>
        </p:grpSpPr>
        <p:sp>
          <p:nvSpPr>
            <p:cNvPr id="89124" name="Rectangle 35"/>
            <p:cNvSpPr>
              <a:spLocks noChangeArrowheads="1"/>
            </p:cNvSpPr>
            <p:nvPr/>
          </p:nvSpPr>
          <p:spPr bwMode="auto">
            <a:xfrm>
              <a:off x="4440" y="618"/>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A</a:t>
              </a:r>
            </a:p>
          </p:txBody>
        </p:sp>
        <p:sp>
          <p:nvSpPr>
            <p:cNvPr id="89125" name="Rectangle 36"/>
            <p:cNvSpPr>
              <a:spLocks noChangeArrowheads="1"/>
            </p:cNvSpPr>
            <p:nvPr/>
          </p:nvSpPr>
          <p:spPr bwMode="auto">
            <a:xfrm>
              <a:off x="3878" y="1203"/>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B</a:t>
              </a:r>
            </a:p>
          </p:txBody>
        </p:sp>
        <p:sp>
          <p:nvSpPr>
            <p:cNvPr id="89126" name="Rectangle 37"/>
            <p:cNvSpPr>
              <a:spLocks noChangeArrowheads="1"/>
            </p:cNvSpPr>
            <p:nvPr/>
          </p:nvSpPr>
          <p:spPr bwMode="auto">
            <a:xfrm>
              <a:off x="4445" y="1191"/>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C</a:t>
              </a:r>
            </a:p>
          </p:txBody>
        </p:sp>
        <p:sp>
          <p:nvSpPr>
            <p:cNvPr id="89127" name="Rectangle 38"/>
            <p:cNvSpPr>
              <a:spLocks noChangeArrowheads="1"/>
            </p:cNvSpPr>
            <p:nvPr/>
          </p:nvSpPr>
          <p:spPr bwMode="auto">
            <a:xfrm>
              <a:off x="5050" y="1186"/>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s3</a:t>
              </a:r>
            </a:p>
          </p:txBody>
        </p:sp>
        <p:sp>
          <p:nvSpPr>
            <p:cNvPr id="89128" name="Line 39"/>
            <p:cNvSpPr>
              <a:spLocks noChangeShapeType="1"/>
            </p:cNvSpPr>
            <p:nvPr/>
          </p:nvSpPr>
          <p:spPr bwMode="auto">
            <a:xfrm flipH="1">
              <a:off x="4105" y="924"/>
              <a:ext cx="340" cy="267"/>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89129" name="Line 40"/>
            <p:cNvSpPr>
              <a:spLocks noChangeShapeType="1"/>
            </p:cNvSpPr>
            <p:nvPr/>
          </p:nvSpPr>
          <p:spPr bwMode="auto">
            <a:xfrm>
              <a:off x="4634" y="1000"/>
              <a:ext cx="0" cy="191"/>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89130" name="Line 41"/>
            <p:cNvSpPr>
              <a:spLocks noChangeShapeType="1"/>
            </p:cNvSpPr>
            <p:nvPr/>
          </p:nvSpPr>
          <p:spPr bwMode="auto">
            <a:xfrm>
              <a:off x="4861" y="886"/>
              <a:ext cx="416" cy="305"/>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89131" name="Rectangle 42"/>
            <p:cNvSpPr>
              <a:spLocks noChangeArrowheads="1"/>
            </p:cNvSpPr>
            <p:nvPr/>
          </p:nvSpPr>
          <p:spPr bwMode="auto">
            <a:xfrm>
              <a:off x="3878" y="1683"/>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E</a:t>
              </a:r>
            </a:p>
          </p:txBody>
        </p:sp>
        <p:sp>
          <p:nvSpPr>
            <p:cNvPr id="89132" name="Line 43"/>
            <p:cNvSpPr>
              <a:spLocks noChangeShapeType="1"/>
            </p:cNvSpPr>
            <p:nvPr/>
          </p:nvSpPr>
          <p:spPr bwMode="auto">
            <a:xfrm>
              <a:off x="4067" y="1568"/>
              <a:ext cx="0" cy="115"/>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grpSp>
      <p:sp>
        <p:nvSpPr>
          <p:cNvPr id="89098" name="Text Box 44"/>
          <p:cNvSpPr txBox="1">
            <a:spLocks noChangeArrowheads="1"/>
          </p:cNvSpPr>
          <p:nvPr/>
        </p:nvSpPr>
        <p:spPr bwMode="auto">
          <a:xfrm>
            <a:off x="1456532" y="5465763"/>
            <a:ext cx="806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0">
                <a:latin typeface="Arial" panose="020B0604020202020204" pitchFamily="34" charset="0"/>
                <a:ea typeface="宋体" panose="02010600030101010101" pitchFamily="2" charset="-122"/>
              </a:rPr>
              <a:t>加入</a:t>
            </a:r>
            <a:r>
              <a:rPr lang="en-US" altLang="zh-CN" sz="1800">
                <a:latin typeface="Arial" panose="020B0604020202020204" pitchFamily="34" charset="0"/>
                <a:ea typeface="宋体" panose="02010600030101010101" pitchFamily="2" charset="-122"/>
              </a:rPr>
              <a:t>C</a:t>
            </a:r>
          </a:p>
        </p:txBody>
      </p:sp>
      <p:grpSp>
        <p:nvGrpSpPr>
          <p:cNvPr id="89099" name="Group 45"/>
          <p:cNvGrpSpPr>
            <a:grpSpLocks/>
          </p:cNvGrpSpPr>
          <p:nvPr/>
        </p:nvGrpSpPr>
        <p:grpSpPr bwMode="auto">
          <a:xfrm>
            <a:off x="3348832" y="3573463"/>
            <a:ext cx="2520950" cy="2297112"/>
            <a:chOff x="3878" y="618"/>
            <a:chExt cx="1588" cy="1447"/>
          </a:xfrm>
        </p:grpSpPr>
        <p:sp>
          <p:nvSpPr>
            <p:cNvPr id="89115" name="Rectangle 46"/>
            <p:cNvSpPr>
              <a:spLocks noChangeArrowheads="1"/>
            </p:cNvSpPr>
            <p:nvPr/>
          </p:nvSpPr>
          <p:spPr bwMode="auto">
            <a:xfrm>
              <a:off x="4440" y="618"/>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A</a:t>
              </a:r>
            </a:p>
          </p:txBody>
        </p:sp>
        <p:sp>
          <p:nvSpPr>
            <p:cNvPr id="89116" name="Rectangle 47"/>
            <p:cNvSpPr>
              <a:spLocks noChangeArrowheads="1"/>
            </p:cNvSpPr>
            <p:nvPr/>
          </p:nvSpPr>
          <p:spPr bwMode="auto">
            <a:xfrm>
              <a:off x="3878" y="1203"/>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B</a:t>
              </a:r>
            </a:p>
          </p:txBody>
        </p:sp>
        <p:sp>
          <p:nvSpPr>
            <p:cNvPr id="89117" name="Rectangle 48"/>
            <p:cNvSpPr>
              <a:spLocks noChangeArrowheads="1"/>
            </p:cNvSpPr>
            <p:nvPr/>
          </p:nvSpPr>
          <p:spPr bwMode="auto">
            <a:xfrm>
              <a:off x="4445" y="1191"/>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C</a:t>
              </a:r>
            </a:p>
          </p:txBody>
        </p:sp>
        <p:sp>
          <p:nvSpPr>
            <p:cNvPr id="89118" name="Rectangle 49"/>
            <p:cNvSpPr>
              <a:spLocks noChangeArrowheads="1"/>
            </p:cNvSpPr>
            <p:nvPr/>
          </p:nvSpPr>
          <p:spPr bwMode="auto">
            <a:xfrm>
              <a:off x="5050" y="1186"/>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D</a:t>
              </a:r>
            </a:p>
          </p:txBody>
        </p:sp>
        <p:sp>
          <p:nvSpPr>
            <p:cNvPr id="89119" name="Line 50"/>
            <p:cNvSpPr>
              <a:spLocks noChangeShapeType="1"/>
            </p:cNvSpPr>
            <p:nvPr/>
          </p:nvSpPr>
          <p:spPr bwMode="auto">
            <a:xfrm flipH="1">
              <a:off x="4105" y="924"/>
              <a:ext cx="340" cy="267"/>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89120" name="Line 51"/>
            <p:cNvSpPr>
              <a:spLocks noChangeShapeType="1"/>
            </p:cNvSpPr>
            <p:nvPr/>
          </p:nvSpPr>
          <p:spPr bwMode="auto">
            <a:xfrm>
              <a:off x="4634" y="1000"/>
              <a:ext cx="0" cy="191"/>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89121" name="Line 52"/>
            <p:cNvSpPr>
              <a:spLocks noChangeShapeType="1"/>
            </p:cNvSpPr>
            <p:nvPr/>
          </p:nvSpPr>
          <p:spPr bwMode="auto">
            <a:xfrm>
              <a:off x="4861" y="886"/>
              <a:ext cx="416" cy="305"/>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89122" name="Rectangle 53"/>
            <p:cNvSpPr>
              <a:spLocks noChangeArrowheads="1"/>
            </p:cNvSpPr>
            <p:nvPr/>
          </p:nvSpPr>
          <p:spPr bwMode="auto">
            <a:xfrm>
              <a:off x="3878" y="1683"/>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E</a:t>
              </a:r>
            </a:p>
          </p:txBody>
        </p:sp>
        <p:sp>
          <p:nvSpPr>
            <p:cNvPr id="89123" name="Line 54"/>
            <p:cNvSpPr>
              <a:spLocks noChangeShapeType="1"/>
            </p:cNvSpPr>
            <p:nvPr/>
          </p:nvSpPr>
          <p:spPr bwMode="auto">
            <a:xfrm>
              <a:off x="4067" y="1568"/>
              <a:ext cx="0" cy="115"/>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grpSp>
      <p:sp>
        <p:nvSpPr>
          <p:cNvPr id="89100" name="Text Box 55"/>
          <p:cNvSpPr txBox="1">
            <a:spLocks noChangeArrowheads="1"/>
          </p:cNvSpPr>
          <p:nvPr/>
        </p:nvSpPr>
        <p:spPr bwMode="auto">
          <a:xfrm>
            <a:off x="4409282" y="5392738"/>
            <a:ext cx="806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0">
                <a:latin typeface="Arial" panose="020B0604020202020204" pitchFamily="34" charset="0"/>
                <a:ea typeface="宋体" panose="02010600030101010101" pitchFamily="2" charset="-122"/>
              </a:rPr>
              <a:t>加入</a:t>
            </a:r>
            <a:r>
              <a:rPr lang="en-US" altLang="zh-CN" sz="1800">
                <a:latin typeface="Arial" panose="020B0604020202020204" pitchFamily="34" charset="0"/>
                <a:ea typeface="宋体" panose="02010600030101010101" pitchFamily="2" charset="-122"/>
              </a:rPr>
              <a:t>D</a:t>
            </a:r>
          </a:p>
        </p:txBody>
      </p:sp>
      <p:grpSp>
        <p:nvGrpSpPr>
          <p:cNvPr id="89101" name="Group 56"/>
          <p:cNvGrpSpPr>
            <a:grpSpLocks/>
          </p:cNvGrpSpPr>
          <p:nvPr/>
        </p:nvGrpSpPr>
        <p:grpSpPr bwMode="auto">
          <a:xfrm>
            <a:off x="6301582" y="3500438"/>
            <a:ext cx="2520950" cy="2305050"/>
            <a:chOff x="3969" y="2205"/>
            <a:chExt cx="1588" cy="1452"/>
          </a:xfrm>
        </p:grpSpPr>
        <p:sp>
          <p:nvSpPr>
            <p:cNvPr id="89104" name="Rectangle 57"/>
            <p:cNvSpPr>
              <a:spLocks noChangeArrowheads="1"/>
            </p:cNvSpPr>
            <p:nvPr/>
          </p:nvSpPr>
          <p:spPr bwMode="auto">
            <a:xfrm>
              <a:off x="4531" y="2205"/>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A</a:t>
              </a:r>
            </a:p>
          </p:txBody>
        </p:sp>
        <p:sp>
          <p:nvSpPr>
            <p:cNvPr id="89105" name="Rectangle 58"/>
            <p:cNvSpPr>
              <a:spLocks noChangeArrowheads="1"/>
            </p:cNvSpPr>
            <p:nvPr/>
          </p:nvSpPr>
          <p:spPr bwMode="auto">
            <a:xfrm>
              <a:off x="3969" y="2790"/>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B</a:t>
              </a:r>
            </a:p>
          </p:txBody>
        </p:sp>
        <p:sp>
          <p:nvSpPr>
            <p:cNvPr id="89106" name="Rectangle 59"/>
            <p:cNvSpPr>
              <a:spLocks noChangeArrowheads="1"/>
            </p:cNvSpPr>
            <p:nvPr/>
          </p:nvSpPr>
          <p:spPr bwMode="auto">
            <a:xfrm>
              <a:off x="4536" y="2778"/>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C</a:t>
              </a:r>
            </a:p>
          </p:txBody>
        </p:sp>
        <p:sp>
          <p:nvSpPr>
            <p:cNvPr id="89107" name="Rectangle 60"/>
            <p:cNvSpPr>
              <a:spLocks noChangeArrowheads="1"/>
            </p:cNvSpPr>
            <p:nvPr/>
          </p:nvSpPr>
          <p:spPr bwMode="auto">
            <a:xfrm>
              <a:off x="5141" y="2773"/>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D</a:t>
              </a:r>
            </a:p>
          </p:txBody>
        </p:sp>
        <p:sp>
          <p:nvSpPr>
            <p:cNvPr id="89108" name="Line 61"/>
            <p:cNvSpPr>
              <a:spLocks noChangeShapeType="1"/>
            </p:cNvSpPr>
            <p:nvPr/>
          </p:nvSpPr>
          <p:spPr bwMode="auto">
            <a:xfrm flipH="1">
              <a:off x="4196" y="2511"/>
              <a:ext cx="340" cy="267"/>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89109" name="Line 62"/>
            <p:cNvSpPr>
              <a:spLocks noChangeShapeType="1"/>
            </p:cNvSpPr>
            <p:nvPr/>
          </p:nvSpPr>
          <p:spPr bwMode="auto">
            <a:xfrm>
              <a:off x="4725" y="2587"/>
              <a:ext cx="0" cy="191"/>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89110" name="Line 63"/>
            <p:cNvSpPr>
              <a:spLocks noChangeShapeType="1"/>
            </p:cNvSpPr>
            <p:nvPr/>
          </p:nvSpPr>
          <p:spPr bwMode="auto">
            <a:xfrm>
              <a:off x="4952" y="2473"/>
              <a:ext cx="416" cy="305"/>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89111" name="Rectangle 64"/>
            <p:cNvSpPr>
              <a:spLocks noChangeArrowheads="1"/>
            </p:cNvSpPr>
            <p:nvPr/>
          </p:nvSpPr>
          <p:spPr bwMode="auto">
            <a:xfrm>
              <a:off x="3969" y="3270"/>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E</a:t>
              </a:r>
            </a:p>
          </p:txBody>
        </p:sp>
        <p:sp>
          <p:nvSpPr>
            <p:cNvPr id="89112" name="Line 65"/>
            <p:cNvSpPr>
              <a:spLocks noChangeShapeType="1"/>
            </p:cNvSpPr>
            <p:nvPr/>
          </p:nvSpPr>
          <p:spPr bwMode="auto">
            <a:xfrm>
              <a:off x="4158" y="3155"/>
              <a:ext cx="0" cy="115"/>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89113" name="Rectangle 66"/>
            <p:cNvSpPr>
              <a:spLocks noChangeArrowheads="1"/>
            </p:cNvSpPr>
            <p:nvPr/>
          </p:nvSpPr>
          <p:spPr bwMode="auto">
            <a:xfrm>
              <a:off x="5193" y="3339"/>
              <a:ext cx="363" cy="31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F</a:t>
              </a:r>
            </a:p>
          </p:txBody>
        </p:sp>
        <p:sp>
          <p:nvSpPr>
            <p:cNvPr id="89114" name="Line 67"/>
            <p:cNvSpPr>
              <a:spLocks noChangeShapeType="1"/>
            </p:cNvSpPr>
            <p:nvPr/>
          </p:nvSpPr>
          <p:spPr bwMode="auto">
            <a:xfrm>
              <a:off x="5375" y="3158"/>
              <a:ext cx="0" cy="181"/>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grpSp>
      <p:sp>
        <p:nvSpPr>
          <p:cNvPr id="89102" name="Text Box 68"/>
          <p:cNvSpPr txBox="1">
            <a:spLocks noChangeArrowheads="1"/>
          </p:cNvSpPr>
          <p:nvPr/>
        </p:nvSpPr>
        <p:spPr bwMode="auto">
          <a:xfrm>
            <a:off x="7073107" y="5681663"/>
            <a:ext cx="781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0">
                <a:latin typeface="Arial" panose="020B0604020202020204" pitchFamily="34" charset="0"/>
                <a:ea typeface="宋体" panose="02010600030101010101" pitchFamily="2" charset="-122"/>
              </a:rPr>
              <a:t>加入</a:t>
            </a:r>
            <a:r>
              <a:rPr lang="en-US" altLang="zh-CN" sz="1800">
                <a:latin typeface="Arial" panose="020B0604020202020204" pitchFamily="34" charset="0"/>
                <a:ea typeface="宋体" panose="02010600030101010101" pitchFamily="2" charset="-122"/>
              </a:rPr>
              <a:t>F</a:t>
            </a:r>
          </a:p>
        </p:txBody>
      </p:sp>
      <p:sp>
        <p:nvSpPr>
          <p:cNvPr id="89103" name="Text Box 69"/>
          <p:cNvSpPr txBox="1">
            <a:spLocks noChangeArrowheads="1"/>
          </p:cNvSpPr>
          <p:nvPr/>
        </p:nvSpPr>
        <p:spPr bwMode="auto">
          <a:xfrm>
            <a:off x="3256757" y="6170613"/>
            <a:ext cx="2012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0">
                <a:latin typeface="Arial" panose="020B0604020202020204" pitchFamily="34" charset="0"/>
                <a:ea typeface="宋体" panose="02010600030101010101" pitchFamily="2" charset="-122"/>
              </a:rPr>
              <a:t>深度优先组装方式</a:t>
            </a:r>
          </a:p>
        </p:txBody>
      </p:sp>
      <p:sp>
        <p:nvSpPr>
          <p:cNvPr id="71" name="Rectangle 2"/>
          <p:cNvSpPr txBox="1">
            <a:spLocks/>
          </p:cNvSpPr>
          <p:nvPr/>
        </p:nvSpPr>
        <p:spPr bwMode="auto">
          <a:xfrm>
            <a:off x="756370" y="190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自顶向下集成</a:t>
            </a:r>
            <a:endParaRPr lang="en-US" altLang="zh-CN" dirty="0" smtClean="0"/>
          </a:p>
        </p:txBody>
      </p:sp>
      <p:sp>
        <p:nvSpPr>
          <p:cNvPr id="72" name="Freeform 5">
            <a:extLst>
              <a:ext uri="{FF2B5EF4-FFF2-40B4-BE49-F238E27FC236}">
                <a16:creationId xmlns:a16="http://schemas.microsoft.com/office/drawing/2014/main" id="{1B392B44-A83E-4575-867D-A41AF29AF0E0}"/>
              </a:ext>
            </a:extLst>
          </p:cNvPr>
          <p:cNvSpPr>
            <a:spLocks noChangeAspect="1"/>
          </p:cNvSpPr>
          <p:nvPr/>
        </p:nvSpPr>
        <p:spPr bwMode="auto">
          <a:xfrm>
            <a:off x="195264" y="161927"/>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73"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929739" y="566740"/>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449230575"/>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300" fill="hold"/>
                                        <p:tgtEl>
                                          <p:spTgt spid="72"/>
                                        </p:tgtEl>
                                        <p:attrNameLst>
                                          <p:attrName>ppt_x</p:attrName>
                                        </p:attrNameLst>
                                      </p:cBhvr>
                                      <p:tavLst>
                                        <p:tav tm="0">
                                          <p:val>
                                            <p:strVal val="0-#ppt_w/2"/>
                                          </p:val>
                                        </p:tav>
                                        <p:tav tm="100000">
                                          <p:val>
                                            <p:strVal val="#ppt_x"/>
                                          </p:val>
                                        </p:tav>
                                      </p:tavLst>
                                    </p:anim>
                                    <p:anim calcmode="lin" valueType="num">
                                      <p:cBhvr additive="base">
                                        <p:cTn id="8" dur="3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wipe(left)">
                                      <p:cBhvr>
                                        <p:cTn id="1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15" name="Group 3"/>
          <p:cNvGrpSpPr>
            <a:grpSpLocks/>
          </p:cNvGrpSpPr>
          <p:nvPr/>
        </p:nvGrpSpPr>
        <p:grpSpPr bwMode="auto">
          <a:xfrm>
            <a:off x="469107" y="1268414"/>
            <a:ext cx="2590800" cy="1512887"/>
            <a:chOff x="295" y="799"/>
            <a:chExt cx="1905" cy="1149"/>
          </a:xfrm>
        </p:grpSpPr>
        <p:sp>
          <p:nvSpPr>
            <p:cNvPr id="90179" name="Rectangle 4"/>
            <p:cNvSpPr>
              <a:spLocks noChangeArrowheads="1"/>
            </p:cNvSpPr>
            <p:nvPr/>
          </p:nvSpPr>
          <p:spPr bwMode="auto">
            <a:xfrm>
              <a:off x="969" y="799"/>
              <a:ext cx="499" cy="454"/>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A</a:t>
              </a:r>
            </a:p>
          </p:txBody>
        </p:sp>
        <p:sp>
          <p:nvSpPr>
            <p:cNvPr id="90180" name="Rectangle 5"/>
            <p:cNvSpPr>
              <a:spLocks noChangeArrowheads="1"/>
            </p:cNvSpPr>
            <p:nvPr/>
          </p:nvSpPr>
          <p:spPr bwMode="auto">
            <a:xfrm>
              <a:off x="295" y="1494"/>
              <a:ext cx="499" cy="454"/>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s1</a:t>
              </a:r>
            </a:p>
          </p:txBody>
        </p:sp>
        <p:sp>
          <p:nvSpPr>
            <p:cNvPr id="90181" name="Rectangle 6"/>
            <p:cNvSpPr>
              <a:spLocks noChangeArrowheads="1"/>
            </p:cNvSpPr>
            <p:nvPr/>
          </p:nvSpPr>
          <p:spPr bwMode="auto">
            <a:xfrm>
              <a:off x="975" y="1480"/>
              <a:ext cx="499" cy="454"/>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s2</a:t>
              </a:r>
            </a:p>
          </p:txBody>
        </p:sp>
        <p:sp>
          <p:nvSpPr>
            <p:cNvPr id="90182" name="Rectangle 7"/>
            <p:cNvSpPr>
              <a:spLocks noChangeArrowheads="1"/>
            </p:cNvSpPr>
            <p:nvPr/>
          </p:nvSpPr>
          <p:spPr bwMode="auto">
            <a:xfrm>
              <a:off x="1701" y="1474"/>
              <a:ext cx="499" cy="454"/>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s3</a:t>
              </a:r>
            </a:p>
          </p:txBody>
        </p:sp>
        <p:sp>
          <p:nvSpPr>
            <p:cNvPr id="90183" name="Line 8"/>
            <p:cNvSpPr>
              <a:spLocks noChangeShapeType="1"/>
            </p:cNvSpPr>
            <p:nvPr/>
          </p:nvSpPr>
          <p:spPr bwMode="auto">
            <a:xfrm flipH="1">
              <a:off x="567" y="1162"/>
              <a:ext cx="408" cy="318"/>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90184" name="Line 9"/>
            <p:cNvSpPr>
              <a:spLocks noChangeShapeType="1"/>
            </p:cNvSpPr>
            <p:nvPr/>
          </p:nvSpPr>
          <p:spPr bwMode="auto">
            <a:xfrm>
              <a:off x="1202" y="1253"/>
              <a:ext cx="0" cy="227"/>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90185" name="Line 10"/>
            <p:cNvSpPr>
              <a:spLocks noChangeShapeType="1"/>
            </p:cNvSpPr>
            <p:nvPr/>
          </p:nvSpPr>
          <p:spPr bwMode="auto">
            <a:xfrm>
              <a:off x="1474" y="1117"/>
              <a:ext cx="499" cy="363"/>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grpSp>
      <p:grpSp>
        <p:nvGrpSpPr>
          <p:cNvPr id="90116" name="Group 11"/>
          <p:cNvGrpSpPr>
            <a:grpSpLocks/>
          </p:cNvGrpSpPr>
          <p:nvPr/>
        </p:nvGrpSpPr>
        <p:grpSpPr bwMode="auto">
          <a:xfrm>
            <a:off x="3420269" y="1125538"/>
            <a:ext cx="2592388" cy="2151062"/>
            <a:chOff x="2517" y="714"/>
            <a:chExt cx="1905" cy="1719"/>
          </a:xfrm>
        </p:grpSpPr>
        <p:sp>
          <p:nvSpPr>
            <p:cNvPr id="90170" name="Rectangle 12"/>
            <p:cNvSpPr>
              <a:spLocks noChangeArrowheads="1"/>
            </p:cNvSpPr>
            <p:nvPr/>
          </p:nvSpPr>
          <p:spPr bwMode="auto">
            <a:xfrm>
              <a:off x="3191" y="714"/>
              <a:ext cx="499" cy="454"/>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A</a:t>
              </a:r>
            </a:p>
          </p:txBody>
        </p:sp>
        <p:sp>
          <p:nvSpPr>
            <p:cNvPr id="90171" name="Rectangle 13"/>
            <p:cNvSpPr>
              <a:spLocks noChangeArrowheads="1"/>
            </p:cNvSpPr>
            <p:nvPr/>
          </p:nvSpPr>
          <p:spPr bwMode="auto">
            <a:xfrm>
              <a:off x="2517" y="1409"/>
              <a:ext cx="499" cy="454"/>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B</a:t>
              </a:r>
            </a:p>
          </p:txBody>
        </p:sp>
        <p:sp>
          <p:nvSpPr>
            <p:cNvPr id="90172" name="Rectangle 14"/>
            <p:cNvSpPr>
              <a:spLocks noChangeArrowheads="1"/>
            </p:cNvSpPr>
            <p:nvPr/>
          </p:nvSpPr>
          <p:spPr bwMode="auto">
            <a:xfrm>
              <a:off x="3197" y="1395"/>
              <a:ext cx="499" cy="454"/>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s2</a:t>
              </a:r>
            </a:p>
          </p:txBody>
        </p:sp>
        <p:sp>
          <p:nvSpPr>
            <p:cNvPr id="90173" name="Rectangle 15"/>
            <p:cNvSpPr>
              <a:spLocks noChangeArrowheads="1"/>
            </p:cNvSpPr>
            <p:nvPr/>
          </p:nvSpPr>
          <p:spPr bwMode="auto">
            <a:xfrm>
              <a:off x="3923" y="1389"/>
              <a:ext cx="499" cy="454"/>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s3</a:t>
              </a:r>
            </a:p>
          </p:txBody>
        </p:sp>
        <p:sp>
          <p:nvSpPr>
            <p:cNvPr id="90174" name="Line 16"/>
            <p:cNvSpPr>
              <a:spLocks noChangeShapeType="1"/>
            </p:cNvSpPr>
            <p:nvPr/>
          </p:nvSpPr>
          <p:spPr bwMode="auto">
            <a:xfrm flipH="1">
              <a:off x="2789" y="1077"/>
              <a:ext cx="408" cy="318"/>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90175" name="Line 17"/>
            <p:cNvSpPr>
              <a:spLocks noChangeShapeType="1"/>
            </p:cNvSpPr>
            <p:nvPr/>
          </p:nvSpPr>
          <p:spPr bwMode="auto">
            <a:xfrm>
              <a:off x="3424" y="1168"/>
              <a:ext cx="0" cy="227"/>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90176" name="Line 18"/>
            <p:cNvSpPr>
              <a:spLocks noChangeShapeType="1"/>
            </p:cNvSpPr>
            <p:nvPr/>
          </p:nvSpPr>
          <p:spPr bwMode="auto">
            <a:xfrm>
              <a:off x="3696" y="1032"/>
              <a:ext cx="499" cy="363"/>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90177" name="Rectangle 19"/>
            <p:cNvSpPr>
              <a:spLocks noChangeArrowheads="1"/>
            </p:cNvSpPr>
            <p:nvPr/>
          </p:nvSpPr>
          <p:spPr bwMode="auto">
            <a:xfrm>
              <a:off x="2517" y="1979"/>
              <a:ext cx="499" cy="454"/>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s4</a:t>
              </a:r>
            </a:p>
          </p:txBody>
        </p:sp>
        <p:sp>
          <p:nvSpPr>
            <p:cNvPr id="90178" name="Line 20"/>
            <p:cNvSpPr>
              <a:spLocks noChangeShapeType="1"/>
            </p:cNvSpPr>
            <p:nvPr/>
          </p:nvSpPr>
          <p:spPr bwMode="auto">
            <a:xfrm>
              <a:off x="2744" y="1842"/>
              <a:ext cx="0" cy="137"/>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grpSp>
      <p:grpSp>
        <p:nvGrpSpPr>
          <p:cNvPr id="90117" name="Group 21"/>
          <p:cNvGrpSpPr>
            <a:grpSpLocks/>
          </p:cNvGrpSpPr>
          <p:nvPr/>
        </p:nvGrpSpPr>
        <p:grpSpPr bwMode="auto">
          <a:xfrm>
            <a:off x="6157119" y="981076"/>
            <a:ext cx="2520950" cy="2297113"/>
            <a:chOff x="3878" y="618"/>
            <a:chExt cx="1588" cy="1447"/>
          </a:xfrm>
        </p:grpSpPr>
        <p:sp>
          <p:nvSpPr>
            <p:cNvPr id="90161" name="Rectangle 22"/>
            <p:cNvSpPr>
              <a:spLocks noChangeArrowheads="1"/>
            </p:cNvSpPr>
            <p:nvPr/>
          </p:nvSpPr>
          <p:spPr bwMode="auto">
            <a:xfrm>
              <a:off x="4440" y="618"/>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A</a:t>
              </a:r>
            </a:p>
          </p:txBody>
        </p:sp>
        <p:sp>
          <p:nvSpPr>
            <p:cNvPr id="90162" name="Rectangle 23"/>
            <p:cNvSpPr>
              <a:spLocks noChangeArrowheads="1"/>
            </p:cNvSpPr>
            <p:nvPr/>
          </p:nvSpPr>
          <p:spPr bwMode="auto">
            <a:xfrm>
              <a:off x="3878" y="1203"/>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B</a:t>
              </a:r>
            </a:p>
          </p:txBody>
        </p:sp>
        <p:sp>
          <p:nvSpPr>
            <p:cNvPr id="90163" name="Rectangle 24"/>
            <p:cNvSpPr>
              <a:spLocks noChangeArrowheads="1"/>
            </p:cNvSpPr>
            <p:nvPr/>
          </p:nvSpPr>
          <p:spPr bwMode="auto">
            <a:xfrm>
              <a:off x="4445" y="1191"/>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C</a:t>
              </a:r>
            </a:p>
          </p:txBody>
        </p:sp>
        <p:sp>
          <p:nvSpPr>
            <p:cNvPr id="90164" name="Rectangle 25"/>
            <p:cNvSpPr>
              <a:spLocks noChangeArrowheads="1"/>
            </p:cNvSpPr>
            <p:nvPr/>
          </p:nvSpPr>
          <p:spPr bwMode="auto">
            <a:xfrm>
              <a:off x="5050" y="1186"/>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s3</a:t>
              </a:r>
            </a:p>
          </p:txBody>
        </p:sp>
        <p:sp>
          <p:nvSpPr>
            <p:cNvPr id="90165" name="Line 26"/>
            <p:cNvSpPr>
              <a:spLocks noChangeShapeType="1"/>
            </p:cNvSpPr>
            <p:nvPr/>
          </p:nvSpPr>
          <p:spPr bwMode="auto">
            <a:xfrm flipH="1">
              <a:off x="4105" y="924"/>
              <a:ext cx="340" cy="267"/>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90166" name="Line 27"/>
            <p:cNvSpPr>
              <a:spLocks noChangeShapeType="1"/>
            </p:cNvSpPr>
            <p:nvPr/>
          </p:nvSpPr>
          <p:spPr bwMode="auto">
            <a:xfrm>
              <a:off x="4634" y="1000"/>
              <a:ext cx="0" cy="191"/>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90167" name="Line 28"/>
            <p:cNvSpPr>
              <a:spLocks noChangeShapeType="1"/>
            </p:cNvSpPr>
            <p:nvPr/>
          </p:nvSpPr>
          <p:spPr bwMode="auto">
            <a:xfrm>
              <a:off x="4861" y="886"/>
              <a:ext cx="416" cy="305"/>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90168" name="Rectangle 29"/>
            <p:cNvSpPr>
              <a:spLocks noChangeArrowheads="1"/>
            </p:cNvSpPr>
            <p:nvPr/>
          </p:nvSpPr>
          <p:spPr bwMode="auto">
            <a:xfrm>
              <a:off x="3878" y="1683"/>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s4</a:t>
              </a:r>
            </a:p>
          </p:txBody>
        </p:sp>
        <p:sp>
          <p:nvSpPr>
            <p:cNvPr id="90169" name="Line 30"/>
            <p:cNvSpPr>
              <a:spLocks noChangeShapeType="1"/>
            </p:cNvSpPr>
            <p:nvPr/>
          </p:nvSpPr>
          <p:spPr bwMode="auto">
            <a:xfrm>
              <a:off x="4067" y="1568"/>
              <a:ext cx="0" cy="115"/>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grpSp>
      <p:sp>
        <p:nvSpPr>
          <p:cNvPr id="90118" name="Text Box 31"/>
          <p:cNvSpPr txBox="1">
            <a:spLocks noChangeArrowheads="1"/>
          </p:cNvSpPr>
          <p:nvPr/>
        </p:nvSpPr>
        <p:spPr bwMode="auto">
          <a:xfrm>
            <a:off x="1456532" y="3089276"/>
            <a:ext cx="793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0">
                <a:latin typeface="Arial" panose="020B0604020202020204" pitchFamily="34" charset="0"/>
                <a:ea typeface="宋体" panose="02010600030101010101" pitchFamily="2" charset="-122"/>
              </a:rPr>
              <a:t>测试</a:t>
            </a:r>
            <a:r>
              <a:rPr lang="en-US" altLang="zh-CN" sz="1800">
                <a:latin typeface="Arial" panose="020B0604020202020204" pitchFamily="34" charset="0"/>
                <a:ea typeface="宋体" panose="02010600030101010101" pitchFamily="2" charset="-122"/>
              </a:rPr>
              <a:t>A</a:t>
            </a:r>
          </a:p>
        </p:txBody>
      </p:sp>
      <p:sp>
        <p:nvSpPr>
          <p:cNvPr id="90119" name="Text Box 32"/>
          <p:cNvSpPr txBox="1">
            <a:spLocks noChangeArrowheads="1"/>
          </p:cNvSpPr>
          <p:nvPr/>
        </p:nvSpPr>
        <p:spPr bwMode="auto">
          <a:xfrm>
            <a:off x="4428332" y="2997201"/>
            <a:ext cx="793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0">
                <a:latin typeface="Arial" panose="020B0604020202020204" pitchFamily="34" charset="0"/>
                <a:ea typeface="宋体" panose="02010600030101010101" pitchFamily="2" charset="-122"/>
              </a:rPr>
              <a:t>加入</a:t>
            </a:r>
            <a:r>
              <a:rPr lang="en-US" altLang="zh-CN" sz="1800">
                <a:latin typeface="Arial" panose="020B0604020202020204" pitchFamily="34" charset="0"/>
                <a:ea typeface="宋体" panose="02010600030101010101" pitchFamily="2" charset="-122"/>
              </a:rPr>
              <a:t>B</a:t>
            </a:r>
          </a:p>
        </p:txBody>
      </p:sp>
      <p:sp>
        <p:nvSpPr>
          <p:cNvPr id="90120" name="Text Box 33"/>
          <p:cNvSpPr txBox="1">
            <a:spLocks noChangeArrowheads="1"/>
          </p:cNvSpPr>
          <p:nvPr/>
        </p:nvSpPr>
        <p:spPr bwMode="auto">
          <a:xfrm>
            <a:off x="7303294" y="2997201"/>
            <a:ext cx="806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zh-CN" altLang="en-US" sz="1800">
                <a:latin typeface="Arial" panose="020B0604020202020204" pitchFamily="34" charset="0"/>
                <a:ea typeface="宋体" panose="02010600030101010101" pitchFamily="2" charset="-122"/>
              </a:rPr>
              <a:t>加入</a:t>
            </a:r>
            <a:r>
              <a:rPr lang="en-US" altLang="zh-CN" sz="1800">
                <a:latin typeface="Arial" panose="020B0604020202020204" pitchFamily="34" charset="0"/>
                <a:ea typeface="宋体" panose="02010600030101010101" pitchFamily="2" charset="-122"/>
              </a:rPr>
              <a:t>C</a:t>
            </a:r>
          </a:p>
        </p:txBody>
      </p:sp>
      <p:grpSp>
        <p:nvGrpSpPr>
          <p:cNvPr id="90121" name="Group 34"/>
          <p:cNvGrpSpPr>
            <a:grpSpLocks/>
          </p:cNvGrpSpPr>
          <p:nvPr/>
        </p:nvGrpSpPr>
        <p:grpSpPr bwMode="auto">
          <a:xfrm>
            <a:off x="469107" y="3644901"/>
            <a:ext cx="2520950" cy="2297113"/>
            <a:chOff x="3878" y="618"/>
            <a:chExt cx="1588" cy="1447"/>
          </a:xfrm>
        </p:grpSpPr>
        <p:sp>
          <p:nvSpPr>
            <p:cNvPr id="90152" name="Rectangle 35"/>
            <p:cNvSpPr>
              <a:spLocks noChangeArrowheads="1"/>
            </p:cNvSpPr>
            <p:nvPr/>
          </p:nvSpPr>
          <p:spPr bwMode="auto">
            <a:xfrm>
              <a:off x="4440" y="618"/>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A</a:t>
              </a:r>
            </a:p>
          </p:txBody>
        </p:sp>
        <p:sp>
          <p:nvSpPr>
            <p:cNvPr id="90153" name="Rectangle 36"/>
            <p:cNvSpPr>
              <a:spLocks noChangeArrowheads="1"/>
            </p:cNvSpPr>
            <p:nvPr/>
          </p:nvSpPr>
          <p:spPr bwMode="auto">
            <a:xfrm>
              <a:off x="3878" y="1203"/>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B</a:t>
              </a:r>
            </a:p>
          </p:txBody>
        </p:sp>
        <p:sp>
          <p:nvSpPr>
            <p:cNvPr id="90154" name="Rectangle 37"/>
            <p:cNvSpPr>
              <a:spLocks noChangeArrowheads="1"/>
            </p:cNvSpPr>
            <p:nvPr/>
          </p:nvSpPr>
          <p:spPr bwMode="auto">
            <a:xfrm>
              <a:off x="4445" y="1191"/>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C</a:t>
              </a:r>
            </a:p>
          </p:txBody>
        </p:sp>
        <p:sp>
          <p:nvSpPr>
            <p:cNvPr id="90155" name="Rectangle 38"/>
            <p:cNvSpPr>
              <a:spLocks noChangeArrowheads="1"/>
            </p:cNvSpPr>
            <p:nvPr/>
          </p:nvSpPr>
          <p:spPr bwMode="auto">
            <a:xfrm>
              <a:off x="5050" y="1186"/>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D</a:t>
              </a:r>
            </a:p>
          </p:txBody>
        </p:sp>
        <p:sp>
          <p:nvSpPr>
            <p:cNvPr id="90156" name="Line 39"/>
            <p:cNvSpPr>
              <a:spLocks noChangeShapeType="1"/>
            </p:cNvSpPr>
            <p:nvPr/>
          </p:nvSpPr>
          <p:spPr bwMode="auto">
            <a:xfrm flipH="1">
              <a:off x="4105" y="924"/>
              <a:ext cx="340" cy="267"/>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90157" name="Line 40"/>
            <p:cNvSpPr>
              <a:spLocks noChangeShapeType="1"/>
            </p:cNvSpPr>
            <p:nvPr/>
          </p:nvSpPr>
          <p:spPr bwMode="auto">
            <a:xfrm>
              <a:off x="4634" y="1000"/>
              <a:ext cx="0" cy="191"/>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90158" name="Line 41"/>
            <p:cNvSpPr>
              <a:spLocks noChangeShapeType="1"/>
            </p:cNvSpPr>
            <p:nvPr/>
          </p:nvSpPr>
          <p:spPr bwMode="auto">
            <a:xfrm>
              <a:off x="4861" y="886"/>
              <a:ext cx="416" cy="305"/>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90159" name="Rectangle 42"/>
            <p:cNvSpPr>
              <a:spLocks noChangeArrowheads="1"/>
            </p:cNvSpPr>
            <p:nvPr/>
          </p:nvSpPr>
          <p:spPr bwMode="auto">
            <a:xfrm>
              <a:off x="3878" y="1683"/>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s4</a:t>
              </a:r>
            </a:p>
          </p:txBody>
        </p:sp>
        <p:sp>
          <p:nvSpPr>
            <p:cNvPr id="90160" name="Line 43"/>
            <p:cNvSpPr>
              <a:spLocks noChangeShapeType="1"/>
            </p:cNvSpPr>
            <p:nvPr/>
          </p:nvSpPr>
          <p:spPr bwMode="auto">
            <a:xfrm>
              <a:off x="4067" y="1568"/>
              <a:ext cx="0" cy="115"/>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grpSp>
      <p:sp>
        <p:nvSpPr>
          <p:cNvPr id="90122" name="Text Box 44"/>
          <p:cNvSpPr txBox="1">
            <a:spLocks noChangeArrowheads="1"/>
          </p:cNvSpPr>
          <p:nvPr/>
        </p:nvSpPr>
        <p:spPr bwMode="auto">
          <a:xfrm>
            <a:off x="1393907" y="5942014"/>
            <a:ext cx="806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0">
                <a:latin typeface="Arial" panose="020B0604020202020204" pitchFamily="34" charset="0"/>
                <a:ea typeface="宋体" panose="02010600030101010101" pitchFamily="2" charset="-122"/>
              </a:rPr>
              <a:t>加入</a:t>
            </a:r>
            <a:r>
              <a:rPr lang="en-US" altLang="zh-CN" sz="1800">
                <a:latin typeface="Arial" panose="020B0604020202020204" pitchFamily="34" charset="0"/>
                <a:ea typeface="宋体" panose="02010600030101010101" pitchFamily="2" charset="-122"/>
              </a:rPr>
              <a:t>D</a:t>
            </a:r>
          </a:p>
        </p:txBody>
      </p:sp>
      <p:grpSp>
        <p:nvGrpSpPr>
          <p:cNvPr id="90123" name="Group 45"/>
          <p:cNvGrpSpPr>
            <a:grpSpLocks/>
          </p:cNvGrpSpPr>
          <p:nvPr/>
        </p:nvGrpSpPr>
        <p:grpSpPr bwMode="auto">
          <a:xfrm>
            <a:off x="3348832" y="3573463"/>
            <a:ext cx="2520950" cy="2297112"/>
            <a:chOff x="3878" y="618"/>
            <a:chExt cx="1588" cy="1447"/>
          </a:xfrm>
        </p:grpSpPr>
        <p:sp>
          <p:nvSpPr>
            <p:cNvPr id="90143" name="Rectangle 46"/>
            <p:cNvSpPr>
              <a:spLocks noChangeArrowheads="1"/>
            </p:cNvSpPr>
            <p:nvPr/>
          </p:nvSpPr>
          <p:spPr bwMode="auto">
            <a:xfrm>
              <a:off x="4440" y="618"/>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A</a:t>
              </a:r>
            </a:p>
          </p:txBody>
        </p:sp>
        <p:sp>
          <p:nvSpPr>
            <p:cNvPr id="90144" name="Rectangle 47"/>
            <p:cNvSpPr>
              <a:spLocks noChangeArrowheads="1"/>
            </p:cNvSpPr>
            <p:nvPr/>
          </p:nvSpPr>
          <p:spPr bwMode="auto">
            <a:xfrm>
              <a:off x="3878" y="1203"/>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B</a:t>
              </a:r>
            </a:p>
          </p:txBody>
        </p:sp>
        <p:sp>
          <p:nvSpPr>
            <p:cNvPr id="90145" name="Rectangle 48"/>
            <p:cNvSpPr>
              <a:spLocks noChangeArrowheads="1"/>
            </p:cNvSpPr>
            <p:nvPr/>
          </p:nvSpPr>
          <p:spPr bwMode="auto">
            <a:xfrm>
              <a:off x="4445" y="1191"/>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C</a:t>
              </a:r>
            </a:p>
          </p:txBody>
        </p:sp>
        <p:sp>
          <p:nvSpPr>
            <p:cNvPr id="90146" name="Rectangle 49"/>
            <p:cNvSpPr>
              <a:spLocks noChangeArrowheads="1"/>
            </p:cNvSpPr>
            <p:nvPr/>
          </p:nvSpPr>
          <p:spPr bwMode="auto">
            <a:xfrm>
              <a:off x="5050" y="1186"/>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D</a:t>
              </a:r>
            </a:p>
          </p:txBody>
        </p:sp>
        <p:sp>
          <p:nvSpPr>
            <p:cNvPr id="90147" name="Line 50"/>
            <p:cNvSpPr>
              <a:spLocks noChangeShapeType="1"/>
            </p:cNvSpPr>
            <p:nvPr/>
          </p:nvSpPr>
          <p:spPr bwMode="auto">
            <a:xfrm flipH="1">
              <a:off x="4105" y="924"/>
              <a:ext cx="340" cy="267"/>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90148" name="Line 51"/>
            <p:cNvSpPr>
              <a:spLocks noChangeShapeType="1"/>
            </p:cNvSpPr>
            <p:nvPr/>
          </p:nvSpPr>
          <p:spPr bwMode="auto">
            <a:xfrm>
              <a:off x="4634" y="1000"/>
              <a:ext cx="0" cy="191"/>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90149" name="Line 52"/>
            <p:cNvSpPr>
              <a:spLocks noChangeShapeType="1"/>
            </p:cNvSpPr>
            <p:nvPr/>
          </p:nvSpPr>
          <p:spPr bwMode="auto">
            <a:xfrm>
              <a:off x="4861" y="886"/>
              <a:ext cx="416" cy="305"/>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90150" name="Rectangle 53"/>
            <p:cNvSpPr>
              <a:spLocks noChangeArrowheads="1"/>
            </p:cNvSpPr>
            <p:nvPr/>
          </p:nvSpPr>
          <p:spPr bwMode="auto">
            <a:xfrm>
              <a:off x="3878" y="1683"/>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E</a:t>
              </a:r>
            </a:p>
          </p:txBody>
        </p:sp>
        <p:sp>
          <p:nvSpPr>
            <p:cNvPr id="90151" name="Line 54"/>
            <p:cNvSpPr>
              <a:spLocks noChangeShapeType="1"/>
            </p:cNvSpPr>
            <p:nvPr/>
          </p:nvSpPr>
          <p:spPr bwMode="auto">
            <a:xfrm>
              <a:off x="4067" y="1568"/>
              <a:ext cx="0" cy="115"/>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grpSp>
      <p:sp>
        <p:nvSpPr>
          <p:cNvPr id="90124" name="Text Box 55"/>
          <p:cNvSpPr txBox="1">
            <a:spLocks noChangeArrowheads="1"/>
          </p:cNvSpPr>
          <p:nvPr/>
        </p:nvSpPr>
        <p:spPr bwMode="auto">
          <a:xfrm>
            <a:off x="4288289" y="5716592"/>
            <a:ext cx="793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zh-CN" altLang="en-US" sz="1800" dirty="0">
                <a:latin typeface="Arial" panose="020B0604020202020204" pitchFamily="34" charset="0"/>
                <a:ea typeface="宋体" panose="02010600030101010101" pitchFamily="2" charset="-122"/>
              </a:rPr>
              <a:t>加入</a:t>
            </a:r>
            <a:r>
              <a:rPr lang="en-US" altLang="zh-CN" sz="1800" dirty="0">
                <a:latin typeface="Arial" panose="020B0604020202020204" pitchFamily="34" charset="0"/>
                <a:ea typeface="宋体" panose="02010600030101010101" pitchFamily="2" charset="-122"/>
              </a:rPr>
              <a:t>E</a:t>
            </a:r>
          </a:p>
        </p:txBody>
      </p:sp>
      <p:grpSp>
        <p:nvGrpSpPr>
          <p:cNvPr id="90125" name="Group 56"/>
          <p:cNvGrpSpPr>
            <a:grpSpLocks/>
          </p:cNvGrpSpPr>
          <p:nvPr/>
        </p:nvGrpSpPr>
        <p:grpSpPr bwMode="auto">
          <a:xfrm>
            <a:off x="6301582" y="3500438"/>
            <a:ext cx="2520950" cy="2305050"/>
            <a:chOff x="3969" y="2205"/>
            <a:chExt cx="1588" cy="1452"/>
          </a:xfrm>
        </p:grpSpPr>
        <p:sp>
          <p:nvSpPr>
            <p:cNvPr id="90132" name="Rectangle 57"/>
            <p:cNvSpPr>
              <a:spLocks noChangeArrowheads="1"/>
            </p:cNvSpPr>
            <p:nvPr/>
          </p:nvSpPr>
          <p:spPr bwMode="auto">
            <a:xfrm>
              <a:off x="4531" y="2205"/>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A</a:t>
              </a:r>
            </a:p>
          </p:txBody>
        </p:sp>
        <p:sp>
          <p:nvSpPr>
            <p:cNvPr id="90133" name="Rectangle 58"/>
            <p:cNvSpPr>
              <a:spLocks noChangeArrowheads="1"/>
            </p:cNvSpPr>
            <p:nvPr/>
          </p:nvSpPr>
          <p:spPr bwMode="auto">
            <a:xfrm>
              <a:off x="3969" y="2790"/>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B</a:t>
              </a:r>
            </a:p>
          </p:txBody>
        </p:sp>
        <p:sp>
          <p:nvSpPr>
            <p:cNvPr id="90134" name="Rectangle 59"/>
            <p:cNvSpPr>
              <a:spLocks noChangeArrowheads="1"/>
            </p:cNvSpPr>
            <p:nvPr/>
          </p:nvSpPr>
          <p:spPr bwMode="auto">
            <a:xfrm>
              <a:off x="4536" y="2778"/>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C</a:t>
              </a:r>
            </a:p>
          </p:txBody>
        </p:sp>
        <p:sp>
          <p:nvSpPr>
            <p:cNvPr id="90135" name="Rectangle 60"/>
            <p:cNvSpPr>
              <a:spLocks noChangeArrowheads="1"/>
            </p:cNvSpPr>
            <p:nvPr/>
          </p:nvSpPr>
          <p:spPr bwMode="auto">
            <a:xfrm>
              <a:off x="5141" y="2773"/>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D</a:t>
              </a:r>
            </a:p>
          </p:txBody>
        </p:sp>
        <p:sp>
          <p:nvSpPr>
            <p:cNvPr id="90136" name="Line 61"/>
            <p:cNvSpPr>
              <a:spLocks noChangeShapeType="1"/>
            </p:cNvSpPr>
            <p:nvPr/>
          </p:nvSpPr>
          <p:spPr bwMode="auto">
            <a:xfrm flipH="1">
              <a:off x="4196" y="2511"/>
              <a:ext cx="340" cy="267"/>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90137" name="Line 62"/>
            <p:cNvSpPr>
              <a:spLocks noChangeShapeType="1"/>
            </p:cNvSpPr>
            <p:nvPr/>
          </p:nvSpPr>
          <p:spPr bwMode="auto">
            <a:xfrm>
              <a:off x="4725" y="2587"/>
              <a:ext cx="0" cy="191"/>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90138" name="Line 63"/>
            <p:cNvSpPr>
              <a:spLocks noChangeShapeType="1"/>
            </p:cNvSpPr>
            <p:nvPr/>
          </p:nvSpPr>
          <p:spPr bwMode="auto">
            <a:xfrm>
              <a:off x="4952" y="2473"/>
              <a:ext cx="416" cy="305"/>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90139" name="Rectangle 64"/>
            <p:cNvSpPr>
              <a:spLocks noChangeArrowheads="1"/>
            </p:cNvSpPr>
            <p:nvPr/>
          </p:nvSpPr>
          <p:spPr bwMode="auto">
            <a:xfrm>
              <a:off x="3969" y="3270"/>
              <a:ext cx="416" cy="38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E</a:t>
              </a:r>
            </a:p>
          </p:txBody>
        </p:sp>
        <p:sp>
          <p:nvSpPr>
            <p:cNvPr id="90140" name="Line 65"/>
            <p:cNvSpPr>
              <a:spLocks noChangeShapeType="1"/>
            </p:cNvSpPr>
            <p:nvPr/>
          </p:nvSpPr>
          <p:spPr bwMode="auto">
            <a:xfrm>
              <a:off x="4158" y="3155"/>
              <a:ext cx="0" cy="115"/>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sp>
          <p:nvSpPr>
            <p:cNvPr id="90141" name="Rectangle 66"/>
            <p:cNvSpPr>
              <a:spLocks noChangeArrowheads="1"/>
            </p:cNvSpPr>
            <p:nvPr/>
          </p:nvSpPr>
          <p:spPr bwMode="auto">
            <a:xfrm>
              <a:off x="5193" y="3339"/>
              <a:ext cx="363" cy="31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F</a:t>
              </a:r>
            </a:p>
          </p:txBody>
        </p:sp>
        <p:sp>
          <p:nvSpPr>
            <p:cNvPr id="90142" name="Line 67"/>
            <p:cNvSpPr>
              <a:spLocks noChangeShapeType="1"/>
            </p:cNvSpPr>
            <p:nvPr/>
          </p:nvSpPr>
          <p:spPr bwMode="auto">
            <a:xfrm>
              <a:off x="5375" y="3158"/>
              <a:ext cx="0" cy="181"/>
            </a:xfrm>
            <a:prstGeom prst="lin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endParaRPr lang="zh-CN" altLang="en-US"/>
            </a:p>
          </p:txBody>
        </p:sp>
      </p:grpSp>
      <p:sp>
        <p:nvSpPr>
          <p:cNvPr id="90126" name="Text Box 68"/>
          <p:cNvSpPr txBox="1">
            <a:spLocks noChangeArrowheads="1"/>
          </p:cNvSpPr>
          <p:nvPr/>
        </p:nvSpPr>
        <p:spPr bwMode="auto">
          <a:xfrm>
            <a:off x="7073107" y="5681663"/>
            <a:ext cx="781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0">
                <a:latin typeface="Arial" panose="020B0604020202020204" pitchFamily="34" charset="0"/>
                <a:ea typeface="宋体" panose="02010600030101010101" pitchFamily="2" charset="-122"/>
              </a:rPr>
              <a:t>加入</a:t>
            </a:r>
            <a:r>
              <a:rPr lang="en-US" altLang="zh-CN" sz="1800">
                <a:latin typeface="Arial" panose="020B0604020202020204" pitchFamily="34" charset="0"/>
                <a:ea typeface="宋体" panose="02010600030101010101" pitchFamily="2" charset="-122"/>
              </a:rPr>
              <a:t>F</a:t>
            </a:r>
          </a:p>
        </p:txBody>
      </p:sp>
      <p:sp>
        <p:nvSpPr>
          <p:cNvPr id="90127" name="Text Box 69"/>
          <p:cNvSpPr txBox="1">
            <a:spLocks noChangeArrowheads="1"/>
          </p:cNvSpPr>
          <p:nvPr/>
        </p:nvSpPr>
        <p:spPr bwMode="auto">
          <a:xfrm>
            <a:off x="3256757" y="6170613"/>
            <a:ext cx="2012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eaLnBrk="1" hangingPunct="1"/>
            <a:r>
              <a:rPr lang="zh-CN" altLang="en-US" sz="1800">
                <a:latin typeface="Arial" panose="020B0604020202020204" pitchFamily="34" charset="0"/>
                <a:ea typeface="宋体" panose="02010600030101010101" pitchFamily="2" charset="-122"/>
              </a:rPr>
              <a:t>广度优先组装方式</a:t>
            </a:r>
          </a:p>
        </p:txBody>
      </p:sp>
      <p:sp>
        <p:nvSpPr>
          <p:cNvPr id="90128" name="Rectangle 70"/>
          <p:cNvSpPr>
            <a:spLocks noChangeArrowheads="1"/>
          </p:cNvSpPr>
          <p:nvPr/>
        </p:nvSpPr>
        <p:spPr bwMode="auto">
          <a:xfrm>
            <a:off x="2269333" y="5373689"/>
            <a:ext cx="790575" cy="503237"/>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s5</a:t>
            </a:r>
          </a:p>
        </p:txBody>
      </p:sp>
      <p:sp>
        <p:nvSpPr>
          <p:cNvPr id="90129" name="Line 71"/>
          <p:cNvSpPr>
            <a:spLocks noChangeShapeType="1"/>
          </p:cNvSpPr>
          <p:nvPr/>
        </p:nvSpPr>
        <p:spPr bwMode="auto">
          <a:xfrm>
            <a:off x="2628107" y="5157788"/>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30" name="Rectangle 72"/>
          <p:cNvSpPr>
            <a:spLocks noChangeArrowheads="1"/>
          </p:cNvSpPr>
          <p:nvPr/>
        </p:nvSpPr>
        <p:spPr bwMode="auto">
          <a:xfrm>
            <a:off x="5149058" y="5300664"/>
            <a:ext cx="790575" cy="503237"/>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s5</a:t>
            </a:r>
          </a:p>
        </p:txBody>
      </p:sp>
      <p:sp>
        <p:nvSpPr>
          <p:cNvPr id="90131" name="Line 73"/>
          <p:cNvSpPr>
            <a:spLocks noChangeShapeType="1"/>
          </p:cNvSpPr>
          <p:nvPr/>
        </p:nvSpPr>
        <p:spPr bwMode="auto">
          <a:xfrm>
            <a:off x="5507832" y="5084763"/>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Rectangle 2"/>
          <p:cNvSpPr txBox="1">
            <a:spLocks/>
          </p:cNvSpPr>
          <p:nvPr/>
        </p:nvSpPr>
        <p:spPr bwMode="auto">
          <a:xfrm>
            <a:off x="756370" y="190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自顶向下集成</a:t>
            </a:r>
            <a:endParaRPr lang="en-US" altLang="zh-CN" dirty="0" smtClean="0"/>
          </a:p>
        </p:txBody>
      </p:sp>
      <p:sp>
        <p:nvSpPr>
          <p:cNvPr id="76" name="Freeform 5">
            <a:extLst>
              <a:ext uri="{FF2B5EF4-FFF2-40B4-BE49-F238E27FC236}">
                <a16:creationId xmlns:a16="http://schemas.microsoft.com/office/drawing/2014/main" id="{1B392B44-A83E-4575-867D-A41AF29AF0E0}"/>
              </a:ext>
            </a:extLst>
          </p:cNvPr>
          <p:cNvSpPr>
            <a:spLocks noChangeAspect="1"/>
          </p:cNvSpPr>
          <p:nvPr/>
        </p:nvSpPr>
        <p:spPr bwMode="auto">
          <a:xfrm>
            <a:off x="195264" y="161927"/>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77"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929739" y="566740"/>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15657926"/>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300" fill="hold"/>
                                        <p:tgtEl>
                                          <p:spTgt spid="76"/>
                                        </p:tgtEl>
                                        <p:attrNameLst>
                                          <p:attrName>ppt_x</p:attrName>
                                        </p:attrNameLst>
                                      </p:cBhvr>
                                      <p:tavLst>
                                        <p:tav tm="0">
                                          <p:val>
                                            <p:strVal val="0-#ppt_w/2"/>
                                          </p:val>
                                        </p:tav>
                                        <p:tav tm="100000">
                                          <p:val>
                                            <p:strVal val="#ppt_x"/>
                                          </p:val>
                                        </p:tav>
                                      </p:tavLst>
                                    </p:anim>
                                    <p:anim calcmode="lin" valueType="num">
                                      <p:cBhvr additive="base">
                                        <p:cTn id="8" dur="3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wipe(left)">
                                      <p:cBhvr>
                                        <p:cTn id="1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Grp="1" noChangeArrowheads="1"/>
          </p:cNvSpPr>
          <p:nvPr>
            <p:ph type="body" idx="1"/>
          </p:nvPr>
        </p:nvSpPr>
        <p:spPr bwMode="auto">
          <a:xfrm>
            <a:off x="539752" y="764704"/>
            <a:ext cx="7786688" cy="4525963"/>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t>优点</a:t>
            </a:r>
          </a:p>
          <a:p>
            <a:pPr lvl="1"/>
            <a:r>
              <a:rPr lang="zh-CN" altLang="en-US" dirty="0" smtClean="0"/>
              <a:t>不需要测试驱动程序</a:t>
            </a:r>
          </a:p>
          <a:p>
            <a:pPr lvl="1"/>
            <a:r>
              <a:rPr lang="zh-CN" altLang="en-US" dirty="0" smtClean="0"/>
              <a:t>能够在测试的早期实现并验证系统的主要功能</a:t>
            </a:r>
          </a:p>
          <a:p>
            <a:pPr lvl="1"/>
            <a:r>
              <a:rPr lang="zh-CN" altLang="en-US" dirty="0" smtClean="0"/>
              <a:t>能早期发现上层模块的接口错误</a:t>
            </a:r>
          </a:p>
          <a:p>
            <a:r>
              <a:rPr lang="zh-CN" altLang="en-US" dirty="0" smtClean="0"/>
              <a:t>缺点：</a:t>
            </a:r>
          </a:p>
          <a:p>
            <a:pPr lvl="1"/>
            <a:r>
              <a:rPr lang="zh-CN" altLang="en-US" dirty="0" smtClean="0"/>
              <a:t>需要桩程序</a:t>
            </a:r>
          </a:p>
          <a:p>
            <a:pPr lvl="1"/>
            <a:r>
              <a:rPr lang="zh-CN" altLang="en-US" dirty="0" smtClean="0"/>
              <a:t>低层关键模块中的错误发现比较晚</a:t>
            </a:r>
          </a:p>
          <a:p>
            <a:pPr lvl="1"/>
            <a:r>
              <a:rPr lang="zh-CN" altLang="en-US" dirty="0" smtClean="0"/>
              <a:t>这种方法在早期不能充分展开人力</a:t>
            </a:r>
          </a:p>
        </p:txBody>
      </p:sp>
      <p:sp>
        <p:nvSpPr>
          <p:cNvPr id="4" name="Rectangle 2"/>
          <p:cNvSpPr txBox="1">
            <a:spLocks/>
          </p:cNvSpPr>
          <p:nvPr/>
        </p:nvSpPr>
        <p:spPr bwMode="auto">
          <a:xfrm>
            <a:off x="756370" y="190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自顶向下集成</a:t>
            </a:r>
            <a:endParaRPr lang="en-US" altLang="zh-CN" dirty="0" smtClean="0"/>
          </a:p>
        </p:txBody>
      </p:sp>
      <p:sp>
        <p:nvSpPr>
          <p:cNvPr id="5" name="Freeform 5">
            <a:extLst>
              <a:ext uri="{FF2B5EF4-FFF2-40B4-BE49-F238E27FC236}">
                <a16:creationId xmlns:a16="http://schemas.microsoft.com/office/drawing/2014/main" id="{1B392B44-A83E-4575-867D-A41AF29AF0E0}"/>
              </a:ext>
            </a:extLst>
          </p:cNvPr>
          <p:cNvSpPr>
            <a:spLocks noChangeAspect="1"/>
          </p:cNvSpPr>
          <p:nvPr/>
        </p:nvSpPr>
        <p:spPr bwMode="auto">
          <a:xfrm>
            <a:off x="195264" y="161927"/>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929739" y="566740"/>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82963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r>
              <a:rPr lang="zh-CN" altLang="en-US" smtClean="0"/>
              <a:t>目的：</a:t>
            </a:r>
          </a:p>
          <a:p>
            <a:pPr lvl="1">
              <a:lnSpc>
                <a:spcPct val="90000"/>
              </a:lnSpc>
            </a:pPr>
            <a:r>
              <a:rPr lang="zh-CN" altLang="en-US" smtClean="0"/>
              <a:t>从具有最小依赖性的底层组件开始，按照依赖关系树的结构，逐层向上集成</a:t>
            </a:r>
          </a:p>
          <a:p>
            <a:pPr>
              <a:lnSpc>
                <a:spcPct val="90000"/>
              </a:lnSpc>
            </a:pPr>
            <a:r>
              <a:rPr lang="zh-CN" altLang="en-US" smtClean="0"/>
              <a:t>策略</a:t>
            </a:r>
          </a:p>
          <a:p>
            <a:pPr lvl="1">
              <a:lnSpc>
                <a:spcPct val="90000"/>
              </a:lnSpc>
            </a:pPr>
            <a:r>
              <a:rPr lang="zh-CN" altLang="en-US" smtClean="0"/>
              <a:t>起始于模块依赖关系树的最顶层节点</a:t>
            </a:r>
          </a:p>
          <a:p>
            <a:pPr lvl="1">
              <a:lnSpc>
                <a:spcPct val="90000"/>
              </a:lnSpc>
            </a:pPr>
            <a:r>
              <a:rPr lang="zh-CN" altLang="en-US" smtClean="0"/>
              <a:t>使用驱动模块对子节点进行测试</a:t>
            </a:r>
          </a:p>
          <a:p>
            <a:pPr lvl="1">
              <a:lnSpc>
                <a:spcPct val="90000"/>
              </a:lnSpc>
            </a:pPr>
            <a:r>
              <a:rPr lang="zh-CN" altLang="en-US" smtClean="0"/>
              <a:t>用实际模块代替驱动模块，与它已测试的直属子模块组装成为一个更大的模块进行测试</a:t>
            </a:r>
          </a:p>
          <a:p>
            <a:pPr lvl="1">
              <a:lnSpc>
                <a:spcPct val="90000"/>
              </a:lnSpc>
            </a:pPr>
            <a:r>
              <a:rPr lang="zh-CN" altLang="en-US" smtClean="0"/>
              <a:t>重复测试，直到系统的最顶层模块被测试通过</a:t>
            </a:r>
          </a:p>
        </p:txBody>
      </p:sp>
      <p:sp>
        <p:nvSpPr>
          <p:cNvPr id="4" name="Rectangle 2"/>
          <p:cNvSpPr txBox="1">
            <a:spLocks/>
          </p:cNvSpPr>
          <p:nvPr/>
        </p:nvSpPr>
        <p:spPr bwMode="auto">
          <a:xfrm>
            <a:off x="756370" y="190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自底向上集成</a:t>
            </a:r>
            <a:endParaRPr lang="en-US" altLang="zh-CN" dirty="0" smtClean="0"/>
          </a:p>
        </p:txBody>
      </p:sp>
      <p:sp>
        <p:nvSpPr>
          <p:cNvPr id="5" name="Freeform 5">
            <a:extLst>
              <a:ext uri="{FF2B5EF4-FFF2-40B4-BE49-F238E27FC236}">
                <a16:creationId xmlns:a16="http://schemas.microsoft.com/office/drawing/2014/main" id="{1B392B44-A83E-4575-867D-A41AF29AF0E0}"/>
              </a:ext>
            </a:extLst>
          </p:cNvPr>
          <p:cNvSpPr>
            <a:spLocks noChangeAspect="1"/>
          </p:cNvSpPr>
          <p:nvPr/>
        </p:nvSpPr>
        <p:spPr bwMode="auto">
          <a:xfrm>
            <a:off x="195264" y="161927"/>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929739" y="566740"/>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77097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AutoShape 2"/>
          <p:cNvSpPr>
            <a:spLocks noChangeArrowheads="1"/>
          </p:cNvSpPr>
          <p:nvPr/>
        </p:nvSpPr>
        <p:spPr bwMode="auto">
          <a:xfrm>
            <a:off x="1043782" y="1412876"/>
            <a:ext cx="1008062" cy="504825"/>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d1</a:t>
            </a:r>
          </a:p>
        </p:txBody>
      </p:sp>
      <p:sp>
        <p:nvSpPr>
          <p:cNvPr id="94211" name="AutoShape 3"/>
          <p:cNvSpPr>
            <a:spLocks noChangeArrowheads="1"/>
          </p:cNvSpPr>
          <p:nvPr/>
        </p:nvSpPr>
        <p:spPr bwMode="auto">
          <a:xfrm>
            <a:off x="1043782" y="2420939"/>
            <a:ext cx="1008062" cy="504825"/>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dirty="0">
                <a:latin typeface="Arial" panose="020B0604020202020204" pitchFamily="34" charset="0"/>
                <a:ea typeface="宋体" panose="02010600030101010101" pitchFamily="2" charset="-122"/>
              </a:rPr>
              <a:t>E</a:t>
            </a:r>
          </a:p>
        </p:txBody>
      </p:sp>
      <p:cxnSp>
        <p:nvCxnSpPr>
          <p:cNvPr id="94212" name="AutoShape 4"/>
          <p:cNvCxnSpPr>
            <a:cxnSpLocks noChangeShapeType="1"/>
            <a:stCxn id="94210" idx="2"/>
            <a:endCxn id="94211" idx="0"/>
          </p:cNvCxnSpPr>
          <p:nvPr/>
        </p:nvCxnSpPr>
        <p:spPr bwMode="auto">
          <a:xfrm>
            <a:off x="1548607" y="1917700"/>
            <a:ext cx="0" cy="503238"/>
          </a:xfrm>
          <a:prstGeom prst="straightConnector1">
            <a:avLst/>
          </a:prstGeom>
          <a:ln>
            <a:headEnd/>
            <a:tailEnd/>
          </a:ln>
        </p:spPr>
        <p:style>
          <a:lnRef idx="2">
            <a:schemeClr val="accent5">
              <a:shade val="50000"/>
            </a:schemeClr>
          </a:lnRef>
          <a:fillRef idx="1">
            <a:schemeClr val="accent5"/>
          </a:fillRef>
          <a:effectRef idx="0">
            <a:schemeClr val="accent5"/>
          </a:effectRef>
          <a:fontRef idx="minor">
            <a:schemeClr val="lt1"/>
          </a:fontRef>
        </p:style>
      </p:cxnSp>
      <p:sp>
        <p:nvSpPr>
          <p:cNvPr id="94213" name="AutoShape 5"/>
          <p:cNvSpPr>
            <a:spLocks noChangeArrowheads="1"/>
          </p:cNvSpPr>
          <p:nvPr/>
        </p:nvSpPr>
        <p:spPr bwMode="auto">
          <a:xfrm>
            <a:off x="2485232" y="1484314"/>
            <a:ext cx="1008062" cy="504825"/>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d2</a:t>
            </a:r>
          </a:p>
        </p:txBody>
      </p:sp>
      <p:sp>
        <p:nvSpPr>
          <p:cNvPr id="94214" name="AutoShape 6"/>
          <p:cNvSpPr>
            <a:spLocks noChangeArrowheads="1"/>
          </p:cNvSpPr>
          <p:nvPr/>
        </p:nvSpPr>
        <p:spPr bwMode="auto">
          <a:xfrm>
            <a:off x="2485232" y="2492376"/>
            <a:ext cx="1008062" cy="504825"/>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C</a:t>
            </a:r>
          </a:p>
        </p:txBody>
      </p:sp>
      <p:cxnSp>
        <p:nvCxnSpPr>
          <p:cNvPr id="94215" name="AutoShape 7"/>
          <p:cNvCxnSpPr>
            <a:cxnSpLocks noChangeShapeType="1"/>
            <a:stCxn id="94213" idx="2"/>
            <a:endCxn id="94214" idx="0"/>
          </p:cNvCxnSpPr>
          <p:nvPr/>
        </p:nvCxnSpPr>
        <p:spPr bwMode="auto">
          <a:xfrm>
            <a:off x="2990057" y="1989139"/>
            <a:ext cx="0" cy="503237"/>
          </a:xfrm>
          <a:prstGeom prst="straightConnector1">
            <a:avLst/>
          </a:prstGeom>
          <a:ln>
            <a:headEnd/>
            <a:tailEnd/>
          </a:ln>
        </p:spPr>
        <p:style>
          <a:lnRef idx="2">
            <a:schemeClr val="accent5">
              <a:shade val="50000"/>
            </a:schemeClr>
          </a:lnRef>
          <a:fillRef idx="1">
            <a:schemeClr val="accent5"/>
          </a:fillRef>
          <a:effectRef idx="0">
            <a:schemeClr val="accent5"/>
          </a:effectRef>
          <a:fontRef idx="minor">
            <a:schemeClr val="lt1"/>
          </a:fontRef>
        </p:style>
      </p:cxnSp>
      <p:grpSp>
        <p:nvGrpSpPr>
          <p:cNvPr id="94216" name="Group 8"/>
          <p:cNvGrpSpPr>
            <a:grpSpLocks/>
          </p:cNvGrpSpPr>
          <p:nvPr/>
        </p:nvGrpSpPr>
        <p:grpSpPr bwMode="auto">
          <a:xfrm>
            <a:off x="3852070" y="1412875"/>
            <a:ext cx="1008063" cy="1512888"/>
            <a:chOff x="2200" y="1233"/>
            <a:chExt cx="635" cy="953"/>
          </a:xfrm>
        </p:grpSpPr>
        <p:sp>
          <p:nvSpPr>
            <p:cNvPr id="94241" name="AutoShape 9"/>
            <p:cNvSpPr>
              <a:spLocks noChangeArrowheads="1"/>
            </p:cNvSpPr>
            <p:nvPr/>
          </p:nvSpPr>
          <p:spPr bwMode="auto">
            <a:xfrm>
              <a:off x="2200" y="1233"/>
              <a:ext cx="635" cy="318"/>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d3</a:t>
              </a:r>
            </a:p>
          </p:txBody>
        </p:sp>
        <p:sp>
          <p:nvSpPr>
            <p:cNvPr id="94242" name="AutoShape 10"/>
            <p:cNvSpPr>
              <a:spLocks noChangeArrowheads="1"/>
            </p:cNvSpPr>
            <p:nvPr/>
          </p:nvSpPr>
          <p:spPr bwMode="auto">
            <a:xfrm>
              <a:off x="2200" y="1868"/>
              <a:ext cx="635" cy="318"/>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F</a:t>
              </a:r>
            </a:p>
          </p:txBody>
        </p:sp>
        <p:cxnSp>
          <p:nvCxnSpPr>
            <p:cNvPr id="94243" name="AutoShape 11"/>
            <p:cNvCxnSpPr>
              <a:cxnSpLocks noChangeShapeType="1"/>
              <a:stCxn id="94241" idx="2"/>
              <a:endCxn id="94242" idx="0"/>
            </p:cNvCxnSpPr>
            <p:nvPr/>
          </p:nvCxnSpPr>
          <p:spPr bwMode="auto">
            <a:xfrm>
              <a:off x="2518" y="1551"/>
              <a:ext cx="0" cy="317"/>
            </a:xfrm>
            <a:prstGeom prst="straightConnector1">
              <a:avLst/>
            </a:prstGeom>
            <a:ln>
              <a:headEnd/>
              <a:tailEnd/>
            </a:ln>
          </p:spPr>
          <p:style>
            <a:lnRef idx="2">
              <a:schemeClr val="accent5">
                <a:shade val="50000"/>
              </a:schemeClr>
            </a:lnRef>
            <a:fillRef idx="1">
              <a:schemeClr val="accent5"/>
            </a:fillRef>
            <a:effectRef idx="0">
              <a:schemeClr val="accent5"/>
            </a:effectRef>
            <a:fontRef idx="minor">
              <a:schemeClr val="lt1"/>
            </a:fontRef>
          </p:style>
        </p:cxnSp>
      </p:grpSp>
      <p:grpSp>
        <p:nvGrpSpPr>
          <p:cNvPr id="94217" name="Group 12"/>
          <p:cNvGrpSpPr>
            <a:grpSpLocks/>
          </p:cNvGrpSpPr>
          <p:nvPr/>
        </p:nvGrpSpPr>
        <p:grpSpPr bwMode="auto">
          <a:xfrm>
            <a:off x="7028657" y="557214"/>
            <a:ext cx="1008062" cy="1512887"/>
            <a:chOff x="2925" y="1253"/>
            <a:chExt cx="635" cy="953"/>
          </a:xfrm>
        </p:grpSpPr>
        <p:sp>
          <p:nvSpPr>
            <p:cNvPr id="94238" name="AutoShape 13"/>
            <p:cNvSpPr>
              <a:spLocks noChangeArrowheads="1"/>
            </p:cNvSpPr>
            <p:nvPr/>
          </p:nvSpPr>
          <p:spPr bwMode="auto">
            <a:xfrm>
              <a:off x="2925" y="1253"/>
              <a:ext cx="635" cy="318"/>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d5</a:t>
              </a:r>
            </a:p>
          </p:txBody>
        </p:sp>
        <p:sp>
          <p:nvSpPr>
            <p:cNvPr id="94239" name="AutoShape 14"/>
            <p:cNvSpPr>
              <a:spLocks noChangeArrowheads="1"/>
            </p:cNvSpPr>
            <p:nvPr/>
          </p:nvSpPr>
          <p:spPr bwMode="auto">
            <a:xfrm>
              <a:off x="2925" y="1888"/>
              <a:ext cx="635" cy="318"/>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D</a:t>
              </a:r>
            </a:p>
          </p:txBody>
        </p:sp>
        <p:cxnSp>
          <p:nvCxnSpPr>
            <p:cNvPr id="94240" name="AutoShape 15"/>
            <p:cNvCxnSpPr>
              <a:cxnSpLocks noChangeShapeType="1"/>
              <a:stCxn id="94238" idx="2"/>
              <a:endCxn id="94239" idx="0"/>
            </p:cNvCxnSpPr>
            <p:nvPr/>
          </p:nvCxnSpPr>
          <p:spPr bwMode="auto">
            <a:xfrm>
              <a:off x="3243" y="1571"/>
              <a:ext cx="0" cy="317"/>
            </a:xfrm>
            <a:prstGeom prst="straightConnector1">
              <a:avLst/>
            </a:prstGeom>
            <a:ln>
              <a:headEnd/>
              <a:tailEnd/>
            </a:ln>
          </p:spPr>
          <p:style>
            <a:lnRef idx="2">
              <a:schemeClr val="accent5">
                <a:shade val="50000"/>
              </a:schemeClr>
            </a:lnRef>
            <a:fillRef idx="1">
              <a:schemeClr val="accent5"/>
            </a:fillRef>
            <a:effectRef idx="0">
              <a:schemeClr val="accent5"/>
            </a:effectRef>
            <a:fontRef idx="minor">
              <a:schemeClr val="lt1"/>
            </a:fontRef>
          </p:style>
        </p:cxnSp>
      </p:grpSp>
      <p:grpSp>
        <p:nvGrpSpPr>
          <p:cNvPr id="94218" name="Group 16"/>
          <p:cNvGrpSpPr>
            <a:grpSpLocks/>
          </p:cNvGrpSpPr>
          <p:nvPr/>
        </p:nvGrpSpPr>
        <p:grpSpPr bwMode="auto">
          <a:xfrm>
            <a:off x="5364957" y="692151"/>
            <a:ext cx="1009650" cy="2239963"/>
            <a:chOff x="2632" y="1203"/>
            <a:chExt cx="636" cy="1411"/>
          </a:xfrm>
        </p:grpSpPr>
        <p:grpSp>
          <p:nvGrpSpPr>
            <p:cNvPr id="94232" name="Group 17"/>
            <p:cNvGrpSpPr>
              <a:grpSpLocks/>
            </p:cNvGrpSpPr>
            <p:nvPr/>
          </p:nvGrpSpPr>
          <p:grpSpPr bwMode="auto">
            <a:xfrm>
              <a:off x="2632" y="1203"/>
              <a:ext cx="635" cy="953"/>
              <a:chOff x="2925" y="1253"/>
              <a:chExt cx="635" cy="953"/>
            </a:xfrm>
          </p:grpSpPr>
          <p:sp>
            <p:nvSpPr>
              <p:cNvPr id="94235" name="AutoShape 18"/>
              <p:cNvSpPr>
                <a:spLocks noChangeArrowheads="1"/>
              </p:cNvSpPr>
              <p:nvPr/>
            </p:nvSpPr>
            <p:spPr bwMode="auto">
              <a:xfrm>
                <a:off x="2925" y="1253"/>
                <a:ext cx="635" cy="318"/>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d4</a:t>
                </a:r>
              </a:p>
            </p:txBody>
          </p:sp>
          <p:sp>
            <p:nvSpPr>
              <p:cNvPr id="94236" name="AutoShape 19"/>
              <p:cNvSpPr>
                <a:spLocks noChangeArrowheads="1"/>
              </p:cNvSpPr>
              <p:nvPr/>
            </p:nvSpPr>
            <p:spPr bwMode="auto">
              <a:xfrm>
                <a:off x="2925" y="1888"/>
                <a:ext cx="635" cy="318"/>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B</a:t>
                </a:r>
              </a:p>
            </p:txBody>
          </p:sp>
          <p:cxnSp>
            <p:nvCxnSpPr>
              <p:cNvPr id="94237" name="AutoShape 20"/>
              <p:cNvCxnSpPr>
                <a:cxnSpLocks noChangeShapeType="1"/>
                <a:stCxn id="94235" idx="2"/>
                <a:endCxn id="94236" idx="0"/>
              </p:cNvCxnSpPr>
              <p:nvPr/>
            </p:nvCxnSpPr>
            <p:spPr bwMode="auto">
              <a:xfrm>
                <a:off x="3243" y="1571"/>
                <a:ext cx="0" cy="317"/>
              </a:xfrm>
              <a:prstGeom prst="straightConnector1">
                <a:avLst/>
              </a:prstGeom>
              <a:ln>
                <a:headEnd/>
                <a:tailEnd/>
              </a:ln>
            </p:spPr>
            <p:style>
              <a:lnRef idx="2">
                <a:schemeClr val="accent5">
                  <a:shade val="50000"/>
                </a:schemeClr>
              </a:lnRef>
              <a:fillRef idx="1">
                <a:schemeClr val="accent5"/>
              </a:fillRef>
              <a:effectRef idx="0">
                <a:schemeClr val="accent5"/>
              </a:effectRef>
              <a:fontRef idx="minor">
                <a:schemeClr val="lt1"/>
              </a:fontRef>
            </p:style>
          </p:cxnSp>
        </p:grpSp>
        <p:sp>
          <p:nvSpPr>
            <p:cNvPr id="94233" name="Rectangle 21"/>
            <p:cNvSpPr>
              <a:spLocks noChangeArrowheads="1"/>
            </p:cNvSpPr>
            <p:nvPr/>
          </p:nvSpPr>
          <p:spPr bwMode="auto">
            <a:xfrm>
              <a:off x="2633" y="2341"/>
              <a:ext cx="635" cy="273"/>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E</a:t>
              </a:r>
            </a:p>
          </p:txBody>
        </p:sp>
        <p:cxnSp>
          <p:nvCxnSpPr>
            <p:cNvPr id="94234" name="AutoShape 22"/>
            <p:cNvCxnSpPr>
              <a:cxnSpLocks noChangeShapeType="1"/>
              <a:stCxn id="94236" idx="2"/>
              <a:endCxn id="94233" idx="0"/>
            </p:cNvCxnSpPr>
            <p:nvPr/>
          </p:nvCxnSpPr>
          <p:spPr bwMode="auto">
            <a:xfrm>
              <a:off x="2950" y="2156"/>
              <a:ext cx="1" cy="185"/>
            </a:xfrm>
            <a:prstGeom prst="straightConnector1">
              <a:avLst/>
            </a:prstGeom>
            <a:ln>
              <a:headEnd/>
              <a:tailEnd/>
            </a:ln>
          </p:spPr>
          <p:style>
            <a:lnRef idx="2">
              <a:schemeClr val="accent5">
                <a:shade val="50000"/>
              </a:schemeClr>
            </a:lnRef>
            <a:fillRef idx="1">
              <a:schemeClr val="accent5"/>
            </a:fillRef>
            <a:effectRef idx="0">
              <a:schemeClr val="accent5"/>
            </a:effectRef>
            <a:fontRef idx="minor">
              <a:schemeClr val="lt1"/>
            </a:fontRef>
          </p:style>
        </p:cxnSp>
      </p:grpSp>
      <p:sp>
        <p:nvSpPr>
          <p:cNvPr id="94219" name="Rectangle 23"/>
          <p:cNvSpPr>
            <a:spLocks noChangeArrowheads="1"/>
          </p:cNvSpPr>
          <p:nvPr/>
        </p:nvSpPr>
        <p:spPr bwMode="auto">
          <a:xfrm>
            <a:off x="6950870" y="2363787"/>
            <a:ext cx="1008063" cy="433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F</a:t>
            </a:r>
          </a:p>
        </p:txBody>
      </p:sp>
      <p:cxnSp>
        <p:nvCxnSpPr>
          <p:cNvPr id="94220" name="AutoShape 24"/>
          <p:cNvCxnSpPr>
            <a:cxnSpLocks noChangeShapeType="1"/>
            <a:stCxn id="94239" idx="2"/>
            <a:endCxn id="94219" idx="0"/>
          </p:cNvCxnSpPr>
          <p:nvPr/>
        </p:nvCxnSpPr>
        <p:spPr bwMode="auto">
          <a:xfrm flipH="1">
            <a:off x="7525544" y="2070100"/>
            <a:ext cx="7938" cy="279400"/>
          </a:xfrm>
          <a:prstGeom prst="straightConnector1">
            <a:avLst/>
          </a:prstGeom>
          <a:ln>
            <a:headEnd/>
            <a:tailEnd/>
          </a:ln>
        </p:spPr>
        <p:style>
          <a:lnRef idx="2">
            <a:schemeClr val="accent5">
              <a:shade val="50000"/>
            </a:schemeClr>
          </a:lnRef>
          <a:fillRef idx="1">
            <a:schemeClr val="accent5"/>
          </a:fillRef>
          <a:effectRef idx="0">
            <a:schemeClr val="accent5"/>
          </a:effectRef>
          <a:fontRef idx="minor">
            <a:schemeClr val="lt1"/>
          </a:fontRef>
        </p:style>
      </p:cxnSp>
      <p:sp>
        <p:nvSpPr>
          <p:cNvPr id="94221" name="AutoShape 25"/>
          <p:cNvSpPr>
            <a:spLocks noChangeArrowheads="1"/>
          </p:cNvSpPr>
          <p:nvPr/>
        </p:nvSpPr>
        <p:spPr bwMode="auto">
          <a:xfrm>
            <a:off x="6733382" y="3573464"/>
            <a:ext cx="1008062" cy="504825"/>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A</a:t>
            </a:r>
          </a:p>
        </p:txBody>
      </p:sp>
      <p:sp>
        <p:nvSpPr>
          <p:cNvPr id="94222" name="AutoShape 26"/>
          <p:cNvSpPr>
            <a:spLocks noChangeArrowheads="1"/>
          </p:cNvSpPr>
          <p:nvPr/>
        </p:nvSpPr>
        <p:spPr bwMode="auto">
          <a:xfrm>
            <a:off x="7454107" y="4581526"/>
            <a:ext cx="1008062" cy="504825"/>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D</a:t>
            </a:r>
          </a:p>
        </p:txBody>
      </p:sp>
      <p:cxnSp>
        <p:nvCxnSpPr>
          <p:cNvPr id="94223" name="AutoShape 27"/>
          <p:cNvCxnSpPr>
            <a:cxnSpLocks noChangeShapeType="1"/>
            <a:stCxn id="94221" idx="2"/>
            <a:endCxn id="94222" idx="0"/>
          </p:cNvCxnSpPr>
          <p:nvPr/>
        </p:nvCxnSpPr>
        <p:spPr bwMode="auto">
          <a:xfrm>
            <a:off x="7238208" y="4078289"/>
            <a:ext cx="720725" cy="503237"/>
          </a:xfrm>
          <a:prstGeom prst="straightConnector1">
            <a:avLst/>
          </a:prstGeom>
          <a:ln>
            <a:headEnd/>
            <a:tailEnd/>
          </a:ln>
        </p:spPr>
        <p:style>
          <a:lnRef idx="2">
            <a:schemeClr val="accent5">
              <a:shade val="50000"/>
            </a:schemeClr>
          </a:lnRef>
          <a:fillRef idx="1">
            <a:schemeClr val="accent5"/>
          </a:fillRef>
          <a:effectRef idx="0">
            <a:schemeClr val="accent5"/>
          </a:effectRef>
          <a:fontRef idx="minor">
            <a:schemeClr val="lt1"/>
          </a:fontRef>
        </p:style>
      </p:cxnSp>
      <p:sp>
        <p:nvSpPr>
          <p:cNvPr id="94224" name="Rectangle 28"/>
          <p:cNvSpPr>
            <a:spLocks noChangeArrowheads="1"/>
          </p:cNvSpPr>
          <p:nvPr/>
        </p:nvSpPr>
        <p:spPr bwMode="auto">
          <a:xfrm>
            <a:off x="7454107" y="5373689"/>
            <a:ext cx="1008062" cy="433387"/>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F</a:t>
            </a:r>
          </a:p>
        </p:txBody>
      </p:sp>
      <p:cxnSp>
        <p:nvCxnSpPr>
          <p:cNvPr id="94225" name="AutoShape 29"/>
          <p:cNvCxnSpPr>
            <a:cxnSpLocks noChangeShapeType="1"/>
            <a:stCxn id="94222" idx="2"/>
            <a:endCxn id="94224" idx="0"/>
          </p:cNvCxnSpPr>
          <p:nvPr/>
        </p:nvCxnSpPr>
        <p:spPr bwMode="auto">
          <a:xfrm>
            <a:off x="7958932" y="5086350"/>
            <a:ext cx="0" cy="287338"/>
          </a:xfrm>
          <a:prstGeom prst="straightConnector1">
            <a:avLst/>
          </a:prstGeom>
          <a:ln>
            <a:headEnd/>
            <a:tailEnd/>
          </a:ln>
        </p:spPr>
        <p:style>
          <a:lnRef idx="2">
            <a:schemeClr val="accent5">
              <a:shade val="50000"/>
            </a:schemeClr>
          </a:lnRef>
          <a:fillRef idx="1">
            <a:schemeClr val="accent5"/>
          </a:fillRef>
          <a:effectRef idx="0">
            <a:schemeClr val="accent5"/>
          </a:effectRef>
          <a:fontRef idx="minor">
            <a:schemeClr val="lt1"/>
          </a:fontRef>
        </p:style>
      </p:cxnSp>
      <p:sp>
        <p:nvSpPr>
          <p:cNvPr id="94226" name="AutoShape 30"/>
          <p:cNvSpPr>
            <a:spLocks noChangeArrowheads="1"/>
          </p:cNvSpPr>
          <p:nvPr/>
        </p:nvSpPr>
        <p:spPr bwMode="auto">
          <a:xfrm>
            <a:off x="5725320" y="4508501"/>
            <a:ext cx="1008063" cy="504825"/>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B</a:t>
            </a:r>
          </a:p>
        </p:txBody>
      </p:sp>
      <p:cxnSp>
        <p:nvCxnSpPr>
          <p:cNvPr id="94227" name="AutoShape 31"/>
          <p:cNvCxnSpPr>
            <a:cxnSpLocks noChangeShapeType="1"/>
            <a:stCxn id="94221" idx="2"/>
            <a:endCxn id="94226" idx="0"/>
          </p:cNvCxnSpPr>
          <p:nvPr/>
        </p:nvCxnSpPr>
        <p:spPr bwMode="auto">
          <a:xfrm flipH="1">
            <a:off x="6230145" y="4078288"/>
            <a:ext cx="1008063" cy="430212"/>
          </a:xfrm>
          <a:prstGeom prst="straightConnector1">
            <a:avLst/>
          </a:prstGeom>
          <a:ln>
            <a:headEnd/>
            <a:tailEnd/>
          </a:ln>
        </p:spPr>
        <p:style>
          <a:lnRef idx="2">
            <a:schemeClr val="accent5">
              <a:shade val="50000"/>
            </a:schemeClr>
          </a:lnRef>
          <a:fillRef idx="1">
            <a:schemeClr val="accent5"/>
          </a:fillRef>
          <a:effectRef idx="0">
            <a:schemeClr val="accent5"/>
          </a:effectRef>
          <a:fontRef idx="minor">
            <a:schemeClr val="lt1"/>
          </a:fontRef>
        </p:style>
      </p:cxnSp>
      <p:sp>
        <p:nvSpPr>
          <p:cNvPr id="94228" name="Rectangle 32"/>
          <p:cNvSpPr>
            <a:spLocks noChangeArrowheads="1"/>
          </p:cNvSpPr>
          <p:nvPr/>
        </p:nvSpPr>
        <p:spPr bwMode="auto">
          <a:xfrm>
            <a:off x="5725320" y="5300664"/>
            <a:ext cx="1008063" cy="433387"/>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E</a:t>
            </a:r>
          </a:p>
        </p:txBody>
      </p:sp>
      <p:cxnSp>
        <p:nvCxnSpPr>
          <p:cNvPr id="94229" name="AutoShape 33"/>
          <p:cNvCxnSpPr>
            <a:cxnSpLocks noChangeShapeType="1"/>
            <a:stCxn id="94226" idx="2"/>
            <a:endCxn id="94228" idx="0"/>
          </p:cNvCxnSpPr>
          <p:nvPr/>
        </p:nvCxnSpPr>
        <p:spPr bwMode="auto">
          <a:xfrm>
            <a:off x="6230144" y="5013325"/>
            <a:ext cx="0" cy="287338"/>
          </a:xfrm>
          <a:prstGeom prst="straightConnector1">
            <a:avLst/>
          </a:prstGeom>
          <a:ln>
            <a:headEnd/>
            <a:tailEnd/>
          </a:ln>
        </p:spPr>
        <p:style>
          <a:lnRef idx="2">
            <a:schemeClr val="accent5">
              <a:shade val="50000"/>
            </a:schemeClr>
          </a:lnRef>
          <a:fillRef idx="1">
            <a:schemeClr val="accent5"/>
          </a:fillRef>
          <a:effectRef idx="0">
            <a:schemeClr val="accent5"/>
          </a:effectRef>
          <a:fontRef idx="minor">
            <a:schemeClr val="lt1"/>
          </a:fontRef>
        </p:style>
      </p:cxnSp>
      <p:sp>
        <p:nvSpPr>
          <p:cNvPr id="94230" name="AutoShape 34"/>
          <p:cNvSpPr>
            <a:spLocks noChangeArrowheads="1"/>
          </p:cNvSpPr>
          <p:nvPr/>
        </p:nvSpPr>
        <p:spPr bwMode="auto">
          <a:xfrm>
            <a:off x="6806408" y="4572001"/>
            <a:ext cx="574675" cy="504825"/>
          </a:xfrm>
          <a:prstGeom prst="flowChartProcess">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lvl1pPr>
              <a:defRPr sz="2400">
                <a:solidFill>
                  <a:schemeClr val="tx1"/>
                </a:solidFill>
                <a:latin typeface="Times" panose="02020603050405020304" pitchFamily="18" charset="0"/>
                <a:ea typeface="微软雅黑" panose="020B0503020204020204" pitchFamily="34" charset="-122"/>
              </a:defRPr>
            </a:lvl1pPr>
            <a:lvl2pPr marL="742950" indent="-285750">
              <a:defRPr sz="2400">
                <a:solidFill>
                  <a:schemeClr val="tx1"/>
                </a:solidFill>
                <a:latin typeface="Times" panose="02020603050405020304" pitchFamily="18" charset="0"/>
                <a:ea typeface="微软雅黑" panose="020B0503020204020204" pitchFamily="34" charset="-122"/>
              </a:defRPr>
            </a:lvl2pPr>
            <a:lvl3pPr marL="1143000" indent="-228600">
              <a:defRPr sz="2400">
                <a:solidFill>
                  <a:schemeClr val="tx1"/>
                </a:solidFill>
                <a:latin typeface="Times" panose="02020603050405020304" pitchFamily="18" charset="0"/>
                <a:ea typeface="微软雅黑" panose="020B0503020204020204" pitchFamily="34" charset="-122"/>
              </a:defRPr>
            </a:lvl3pPr>
            <a:lvl4pPr marL="1600200" indent="-228600">
              <a:defRPr sz="2400">
                <a:solidFill>
                  <a:schemeClr val="tx1"/>
                </a:solidFill>
                <a:latin typeface="Times" panose="02020603050405020304" pitchFamily="18" charset="0"/>
                <a:ea typeface="微软雅黑" panose="020B0503020204020204" pitchFamily="34" charset="-122"/>
              </a:defRPr>
            </a:lvl4pPr>
            <a:lvl5pPr marL="2057400" indent="-228600">
              <a:defRPr sz="2400">
                <a:solidFill>
                  <a:schemeClr val="tx1"/>
                </a:solidFill>
                <a:latin typeface="Times" panose="02020603050405020304" pitchFamily="18"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微软雅黑" panose="020B0503020204020204" pitchFamily="34" charset="-122"/>
              </a:defRPr>
            </a:lvl9pPr>
          </a:lstStyle>
          <a:p>
            <a:pPr algn="ctr" eaLnBrk="1" hangingPunct="1"/>
            <a:r>
              <a:rPr lang="en-US" altLang="zh-CN" sz="1800">
                <a:latin typeface="Arial" panose="020B0604020202020204" pitchFamily="34" charset="0"/>
                <a:ea typeface="宋体" panose="02010600030101010101" pitchFamily="2" charset="-122"/>
              </a:rPr>
              <a:t>C</a:t>
            </a:r>
          </a:p>
        </p:txBody>
      </p:sp>
      <p:cxnSp>
        <p:nvCxnSpPr>
          <p:cNvPr id="94231" name="AutoShape 35"/>
          <p:cNvCxnSpPr>
            <a:cxnSpLocks noChangeShapeType="1"/>
            <a:stCxn id="94221" idx="2"/>
            <a:endCxn id="94230" idx="0"/>
          </p:cNvCxnSpPr>
          <p:nvPr/>
        </p:nvCxnSpPr>
        <p:spPr bwMode="auto">
          <a:xfrm flipH="1">
            <a:off x="7093745" y="4078288"/>
            <a:ext cx="144463" cy="493712"/>
          </a:xfrm>
          <a:prstGeom prst="straightConnector1">
            <a:avLst/>
          </a:prstGeom>
          <a:ln>
            <a:headEnd/>
            <a:tailEnd/>
          </a:ln>
        </p:spPr>
        <p:style>
          <a:lnRef idx="2">
            <a:schemeClr val="accent5">
              <a:shade val="50000"/>
            </a:schemeClr>
          </a:lnRef>
          <a:fillRef idx="1">
            <a:schemeClr val="accent5"/>
          </a:fillRef>
          <a:effectRef idx="0">
            <a:schemeClr val="accent5"/>
          </a:effectRef>
          <a:fontRef idx="minor">
            <a:schemeClr val="lt1"/>
          </a:fontRef>
        </p:style>
      </p:cxnSp>
      <p:sp>
        <p:nvSpPr>
          <p:cNvPr id="36" name="Rectangle 2"/>
          <p:cNvSpPr txBox="1">
            <a:spLocks/>
          </p:cNvSpPr>
          <p:nvPr/>
        </p:nvSpPr>
        <p:spPr bwMode="auto">
          <a:xfrm>
            <a:off x="756370" y="190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a:lstStyle>
          <a:p>
            <a:r>
              <a:rPr lang="zh-CN" altLang="en-US" dirty="0" smtClean="0"/>
              <a:t>自底向上集成</a:t>
            </a:r>
            <a:endParaRPr lang="en-US" altLang="zh-CN" dirty="0" smtClean="0"/>
          </a:p>
        </p:txBody>
      </p:sp>
      <p:sp>
        <p:nvSpPr>
          <p:cNvPr id="37" name="Freeform 5">
            <a:extLst>
              <a:ext uri="{FF2B5EF4-FFF2-40B4-BE49-F238E27FC236}">
                <a16:creationId xmlns:a16="http://schemas.microsoft.com/office/drawing/2014/main" id="{1B392B44-A83E-4575-867D-A41AF29AF0E0}"/>
              </a:ext>
            </a:extLst>
          </p:cNvPr>
          <p:cNvSpPr>
            <a:spLocks noChangeAspect="1"/>
          </p:cNvSpPr>
          <p:nvPr/>
        </p:nvSpPr>
        <p:spPr bwMode="auto">
          <a:xfrm>
            <a:off x="195264" y="161927"/>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38"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a:off x="929739" y="566740"/>
            <a:ext cx="8136480" cy="0"/>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29670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300" fill="hold"/>
                                        <p:tgtEl>
                                          <p:spTgt spid="37"/>
                                        </p:tgtEl>
                                        <p:attrNameLst>
                                          <p:attrName>ppt_x</p:attrName>
                                        </p:attrNameLst>
                                      </p:cBhvr>
                                      <p:tavLst>
                                        <p:tav tm="0">
                                          <p:val>
                                            <p:strVal val="0-#ppt_w/2"/>
                                          </p:val>
                                        </p:tav>
                                        <p:tav tm="100000">
                                          <p:val>
                                            <p:strVal val="#ppt_x"/>
                                          </p:val>
                                        </p:tav>
                                      </p:tavLst>
                                    </p:anim>
                                    <p:anim calcmode="lin" valueType="num">
                                      <p:cBhvr additive="base">
                                        <p:cTn id="8" dur="3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132634" y="1230449"/>
            <a:ext cx="2476500" cy="3533775"/>
          </a:xfrm>
          <a:prstGeom prst="rect">
            <a:avLst/>
          </a:prstGeom>
        </p:spPr>
      </p:pic>
      <p:sp>
        <p:nvSpPr>
          <p:cNvPr id="4" name="右箭头 3"/>
          <p:cNvSpPr/>
          <p:nvPr/>
        </p:nvSpPr>
        <p:spPr bwMode="auto">
          <a:xfrm>
            <a:off x="5465118" y="3180048"/>
            <a:ext cx="1296144" cy="122413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6951442" y="3324065"/>
            <a:ext cx="1916706" cy="720464"/>
          </a:xfrm>
          <a:prstGeom prst="rect">
            <a:avLst/>
          </a:prstGeom>
        </p:spPr>
      </p:pic>
      <p:pic>
        <p:nvPicPr>
          <p:cNvPr id="7" name="图片 6"/>
          <p:cNvPicPr>
            <a:picLocks noChangeAspect="1"/>
          </p:cNvPicPr>
          <p:nvPr/>
        </p:nvPicPr>
        <p:blipFill>
          <a:blip r:embed="rId4"/>
          <a:stretch>
            <a:fillRect/>
          </a:stretch>
        </p:blipFill>
        <p:spPr>
          <a:xfrm>
            <a:off x="108298" y="2428702"/>
            <a:ext cx="3228975" cy="1628775"/>
          </a:xfrm>
          <a:prstGeom prst="rect">
            <a:avLst/>
          </a:prstGeom>
        </p:spPr>
      </p:pic>
    </p:spTree>
    <p:extLst>
      <p:ext uri="{BB962C8B-B14F-4D97-AF65-F5344CB8AC3E}">
        <p14:creationId xmlns:p14="http://schemas.microsoft.com/office/powerpoint/2010/main" val="32898015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txBox="1">
            <a:spLocks noChangeArrowheads="1"/>
          </p:cNvSpPr>
          <p:nvPr/>
        </p:nvSpPr>
        <p:spPr bwMode="auto">
          <a:xfrm>
            <a:off x="323850" y="4437063"/>
            <a:ext cx="3457575"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FontTx/>
              <a:buNone/>
            </a:pPr>
            <a:r>
              <a:rPr lang="zh-CN" altLang="en-US" sz="6000" b="1">
                <a:latin typeface="微软雅黑" panose="020B0503020204020204" pitchFamily="34" charset="-122"/>
              </a:rPr>
              <a:t>感谢聆听</a:t>
            </a:r>
          </a:p>
        </p:txBody>
      </p:sp>
      <p:cxnSp>
        <p:nvCxnSpPr>
          <p:cNvPr id="30723" name="直接连接符 6"/>
          <p:cNvCxnSpPr>
            <a:cxnSpLocks noChangeShapeType="1"/>
          </p:cNvCxnSpPr>
          <p:nvPr/>
        </p:nvCxnSpPr>
        <p:spPr bwMode="auto">
          <a:xfrm>
            <a:off x="396875" y="5297488"/>
            <a:ext cx="8748713"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4" name="矩形 7"/>
          <p:cNvSpPr>
            <a:spLocks noChangeArrowheads="1"/>
          </p:cNvSpPr>
          <p:nvPr/>
        </p:nvSpPr>
        <p:spPr bwMode="auto">
          <a:xfrm>
            <a:off x="476250" y="5510213"/>
            <a:ext cx="1041400" cy="330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30725" name="矩形 8"/>
          <p:cNvSpPr>
            <a:spLocks noChangeArrowheads="1"/>
          </p:cNvSpPr>
          <p:nvPr/>
        </p:nvSpPr>
        <p:spPr bwMode="auto">
          <a:xfrm>
            <a:off x="1547813" y="5510213"/>
            <a:ext cx="2168525" cy="330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30726" name="TextBox 9"/>
          <p:cNvSpPr txBox="1">
            <a:spLocks noChangeArrowheads="1"/>
          </p:cNvSpPr>
          <p:nvPr/>
        </p:nvSpPr>
        <p:spPr bwMode="auto">
          <a:xfrm>
            <a:off x="566738" y="5380038"/>
            <a:ext cx="221297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1800" dirty="0">
                <a:solidFill>
                  <a:srgbClr val="F8F8F8"/>
                </a:solidFill>
                <a:latin typeface="微软雅黑" panose="020B0503020204020204" pitchFamily="34" charset="-122"/>
              </a:rPr>
              <a:t>主讲人    于学军</a:t>
            </a:r>
            <a:endParaRPr lang="en-US" sz="1800" dirty="0">
              <a:solidFill>
                <a:srgbClr val="F8F8F8"/>
              </a:solidFill>
              <a:latin typeface="微软雅黑" panose="020B0503020204020204" pitchFamily="34" charset="-122"/>
            </a:endParaRPr>
          </a:p>
        </p:txBody>
      </p:sp>
      <p:sp>
        <p:nvSpPr>
          <p:cNvPr id="30727" name="Freeform 5"/>
          <p:cNvSpPr>
            <a:spLocks/>
          </p:cNvSpPr>
          <p:nvPr/>
        </p:nvSpPr>
        <p:spPr bwMode="auto">
          <a:xfrm>
            <a:off x="0" y="628650"/>
            <a:ext cx="1404938" cy="568325"/>
          </a:xfrm>
          <a:custGeom>
            <a:avLst/>
            <a:gdLst>
              <a:gd name="T0" fmla="*/ 0 w 2998"/>
              <a:gd name="T1" fmla="*/ 0 h 1197"/>
              <a:gd name="T2" fmla="*/ 522889994 w 2998"/>
              <a:gd name="T3" fmla="*/ 0 h 1197"/>
              <a:gd name="T4" fmla="*/ 658389187 w 2998"/>
              <a:gd name="T5" fmla="*/ 269835677 h 1197"/>
              <a:gd name="T6" fmla="*/ 0 w 2998"/>
              <a:gd name="T7" fmla="*/ 269835677 h 1197"/>
              <a:gd name="T8" fmla="*/ 0 w 2998"/>
              <a:gd name="T9" fmla="*/ 0 h 11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8" h="1197">
                <a:moveTo>
                  <a:pt x="0" y="0"/>
                </a:moveTo>
                <a:lnTo>
                  <a:pt x="2381" y="0"/>
                </a:lnTo>
                <a:lnTo>
                  <a:pt x="2998" y="1197"/>
                </a:lnTo>
                <a:lnTo>
                  <a:pt x="0" y="1197"/>
                </a:lnTo>
                <a:lnTo>
                  <a:pt x="0" y="0"/>
                </a:lnTo>
                <a:close/>
              </a:path>
            </a:pathLst>
          </a:custGeom>
          <a:solidFill>
            <a:srgbClr val="DC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28" name="TextBox 11"/>
          <p:cNvSpPr txBox="1">
            <a:spLocks noChangeArrowheads="1"/>
          </p:cNvSpPr>
          <p:nvPr/>
        </p:nvSpPr>
        <p:spPr bwMode="auto">
          <a:xfrm>
            <a:off x="4519613" y="5408613"/>
            <a:ext cx="22129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1800" dirty="0">
                <a:solidFill>
                  <a:schemeClr val="bg1"/>
                </a:solidFill>
                <a:latin typeface="微软雅黑" panose="020B0503020204020204" pitchFamily="34" charset="-122"/>
              </a:rPr>
              <a:t>2018.03-2018.07</a:t>
            </a:r>
          </a:p>
        </p:txBody>
      </p:sp>
      <p:pic>
        <p:nvPicPr>
          <p:cNvPr id="3073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0"/>
            <a:ext cx="6156325"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6184">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30730"/>
                                        </p:tgtEl>
                                        <p:attrNameLst>
                                          <p:attrName>style.visibility</p:attrName>
                                        </p:attrNameLst>
                                      </p:cBhvr>
                                      <p:to>
                                        <p:strVal val="visible"/>
                                      </p:to>
                                    </p:set>
                                    <p:anim calcmode="lin" valueType="num">
                                      <p:cBhvr additive="base">
                                        <p:cTn id="7" dur="500" fill="hold"/>
                                        <p:tgtEl>
                                          <p:spTgt spid="30730"/>
                                        </p:tgtEl>
                                        <p:attrNameLst>
                                          <p:attrName>ppt_x</p:attrName>
                                        </p:attrNameLst>
                                      </p:cBhvr>
                                      <p:tavLst>
                                        <p:tav tm="0">
                                          <p:val>
                                            <p:strVal val="1+#ppt_w/2"/>
                                          </p:val>
                                        </p:tav>
                                        <p:tav tm="100000">
                                          <p:val>
                                            <p:strVal val="#ppt_x"/>
                                          </p:val>
                                        </p:tav>
                                      </p:tavLst>
                                    </p:anim>
                                    <p:anim calcmode="lin" valueType="num">
                                      <p:cBhvr additive="base">
                                        <p:cTn id="8" dur="500" fill="hold"/>
                                        <p:tgtEl>
                                          <p:spTgt spid="3073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727"/>
                                        </p:tgtEl>
                                        <p:attrNameLst>
                                          <p:attrName>style.visibility</p:attrName>
                                        </p:attrNameLst>
                                      </p:cBhvr>
                                      <p:to>
                                        <p:strVal val="visible"/>
                                      </p:to>
                                    </p:set>
                                    <p:anim calcmode="lin" valueType="num">
                                      <p:cBhvr additive="base">
                                        <p:cTn id="11" dur="500" fill="hold"/>
                                        <p:tgtEl>
                                          <p:spTgt spid="30727"/>
                                        </p:tgtEl>
                                        <p:attrNameLst>
                                          <p:attrName>ppt_x</p:attrName>
                                        </p:attrNameLst>
                                      </p:cBhvr>
                                      <p:tavLst>
                                        <p:tav tm="0">
                                          <p:val>
                                            <p:strVal val="0-#ppt_w/2"/>
                                          </p:val>
                                        </p:tav>
                                        <p:tav tm="100000">
                                          <p:val>
                                            <p:strVal val="#ppt_x"/>
                                          </p:val>
                                        </p:tav>
                                      </p:tavLst>
                                    </p:anim>
                                    <p:anim calcmode="lin" valueType="num">
                                      <p:cBhvr additive="base">
                                        <p:cTn id="12" dur="500" fill="hold"/>
                                        <p:tgtEl>
                                          <p:spTgt spid="30727"/>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2" presetClass="entr" presetSubtype="2" fill="hold" nodeType="afterEffect">
                                  <p:stCondLst>
                                    <p:cond delay="0"/>
                                  </p:stCondLst>
                                  <p:childTnLst>
                                    <p:set>
                                      <p:cBhvr>
                                        <p:cTn id="15" dur="1" fill="hold">
                                          <p:stCondLst>
                                            <p:cond delay="0"/>
                                          </p:stCondLst>
                                        </p:cTn>
                                        <p:tgtEl>
                                          <p:spTgt spid="30723"/>
                                        </p:tgtEl>
                                        <p:attrNameLst>
                                          <p:attrName>style.visibility</p:attrName>
                                        </p:attrNameLst>
                                      </p:cBhvr>
                                      <p:to>
                                        <p:strVal val="visible"/>
                                      </p:to>
                                    </p:set>
                                    <p:animEffect transition="in" filter="wipe(right)">
                                      <p:cBhvr>
                                        <p:cTn id="16" dur="2000"/>
                                        <p:tgtEl>
                                          <p:spTgt spid="30723"/>
                                        </p:tgtEl>
                                      </p:cBhvr>
                                    </p:animEffect>
                                  </p:childTnLst>
                                </p:cTn>
                              </p:par>
                            </p:childTnLst>
                          </p:cTn>
                        </p:par>
                        <p:par>
                          <p:cTn id="17" fill="hold" nodeType="afterGroup">
                            <p:stCondLst>
                              <p:cond delay="2500"/>
                            </p:stCondLst>
                            <p:childTnLst>
                              <p:par>
                                <p:cTn id="18" presetID="2" presetClass="entr" presetSubtype="2" fill="hold" grpId="0" nodeType="afterEffect">
                                  <p:stCondLst>
                                    <p:cond delay="0"/>
                                  </p:stCondLst>
                                  <p:childTnLst>
                                    <p:set>
                                      <p:cBhvr>
                                        <p:cTn id="19" dur="1" fill="hold">
                                          <p:stCondLst>
                                            <p:cond delay="0"/>
                                          </p:stCondLst>
                                        </p:cTn>
                                        <p:tgtEl>
                                          <p:spTgt spid="30722"/>
                                        </p:tgtEl>
                                        <p:attrNameLst>
                                          <p:attrName>style.visibility</p:attrName>
                                        </p:attrNameLst>
                                      </p:cBhvr>
                                      <p:to>
                                        <p:strVal val="visible"/>
                                      </p:to>
                                    </p:set>
                                    <p:anim calcmode="lin" valueType="num">
                                      <p:cBhvr additive="base">
                                        <p:cTn id="20" dur="500" fill="hold"/>
                                        <p:tgtEl>
                                          <p:spTgt spid="30722"/>
                                        </p:tgtEl>
                                        <p:attrNameLst>
                                          <p:attrName>ppt_x</p:attrName>
                                        </p:attrNameLst>
                                      </p:cBhvr>
                                      <p:tavLst>
                                        <p:tav tm="0">
                                          <p:val>
                                            <p:strVal val="1+#ppt_w/2"/>
                                          </p:val>
                                        </p:tav>
                                        <p:tav tm="100000">
                                          <p:val>
                                            <p:strVal val="#ppt_x"/>
                                          </p:val>
                                        </p:tav>
                                      </p:tavLst>
                                    </p:anim>
                                    <p:anim calcmode="lin" valueType="num">
                                      <p:cBhvr additive="base">
                                        <p:cTn id="21" dur="500" fill="hold"/>
                                        <p:tgtEl>
                                          <p:spTgt spid="30722"/>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3000"/>
                            </p:stCondLst>
                            <p:childTnLst>
                              <p:par>
                                <p:cTn id="23" presetID="22" presetClass="entr" presetSubtype="4" fill="hold" grpId="0" nodeType="afterEffect">
                                  <p:stCondLst>
                                    <p:cond delay="0"/>
                                  </p:stCondLst>
                                  <p:childTnLst>
                                    <p:set>
                                      <p:cBhvr>
                                        <p:cTn id="24" dur="1" fill="hold">
                                          <p:stCondLst>
                                            <p:cond delay="0"/>
                                          </p:stCondLst>
                                        </p:cTn>
                                        <p:tgtEl>
                                          <p:spTgt spid="30726"/>
                                        </p:tgtEl>
                                        <p:attrNameLst>
                                          <p:attrName>style.visibility</p:attrName>
                                        </p:attrNameLst>
                                      </p:cBhvr>
                                      <p:to>
                                        <p:strVal val="visible"/>
                                      </p:to>
                                    </p:set>
                                    <p:animEffect transition="in" filter="wipe(down)">
                                      <p:cBhvr>
                                        <p:cTn id="25" dur="500"/>
                                        <p:tgtEl>
                                          <p:spTgt spid="30726"/>
                                        </p:tgtEl>
                                      </p:cBhvr>
                                    </p:animEffect>
                                  </p:childTnLst>
                                </p:cTn>
                              </p:par>
                            </p:childTnLst>
                          </p:cTn>
                        </p:par>
                        <p:par>
                          <p:cTn id="26" fill="hold" nodeType="afterGroup">
                            <p:stCondLst>
                              <p:cond delay="3500"/>
                            </p:stCondLst>
                            <p:childTnLst>
                              <p:par>
                                <p:cTn id="27" presetID="2" presetClass="entr" presetSubtype="2" fill="hold" grpId="0" nodeType="afterEffect">
                                  <p:stCondLst>
                                    <p:cond delay="0"/>
                                  </p:stCondLst>
                                  <p:childTnLst>
                                    <p:set>
                                      <p:cBhvr>
                                        <p:cTn id="28" dur="1" fill="hold">
                                          <p:stCondLst>
                                            <p:cond delay="0"/>
                                          </p:stCondLst>
                                        </p:cTn>
                                        <p:tgtEl>
                                          <p:spTgt spid="30725"/>
                                        </p:tgtEl>
                                        <p:attrNameLst>
                                          <p:attrName>style.visibility</p:attrName>
                                        </p:attrNameLst>
                                      </p:cBhvr>
                                      <p:to>
                                        <p:strVal val="visible"/>
                                      </p:to>
                                    </p:set>
                                    <p:anim calcmode="lin" valueType="num">
                                      <p:cBhvr additive="base">
                                        <p:cTn id="29" dur="300" fill="hold"/>
                                        <p:tgtEl>
                                          <p:spTgt spid="30725"/>
                                        </p:tgtEl>
                                        <p:attrNameLst>
                                          <p:attrName>ppt_x</p:attrName>
                                        </p:attrNameLst>
                                      </p:cBhvr>
                                      <p:tavLst>
                                        <p:tav tm="0">
                                          <p:val>
                                            <p:strVal val="1+#ppt_w/2"/>
                                          </p:val>
                                        </p:tav>
                                        <p:tav tm="100000">
                                          <p:val>
                                            <p:strVal val="#ppt_x"/>
                                          </p:val>
                                        </p:tav>
                                      </p:tavLst>
                                    </p:anim>
                                    <p:anim calcmode="lin" valueType="num">
                                      <p:cBhvr additive="base">
                                        <p:cTn id="30" dur="300" fill="hold"/>
                                        <p:tgtEl>
                                          <p:spTgt spid="30725"/>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0724"/>
                                        </p:tgtEl>
                                        <p:attrNameLst>
                                          <p:attrName>style.visibility</p:attrName>
                                        </p:attrNameLst>
                                      </p:cBhvr>
                                      <p:to>
                                        <p:strVal val="visible"/>
                                      </p:to>
                                    </p:set>
                                    <p:anim calcmode="lin" valueType="num">
                                      <p:cBhvr additive="base">
                                        <p:cTn id="33" dur="300" fill="hold"/>
                                        <p:tgtEl>
                                          <p:spTgt spid="30724"/>
                                        </p:tgtEl>
                                        <p:attrNameLst>
                                          <p:attrName>ppt_x</p:attrName>
                                        </p:attrNameLst>
                                      </p:cBhvr>
                                      <p:tavLst>
                                        <p:tav tm="0">
                                          <p:val>
                                            <p:strVal val="0-#ppt_w/2"/>
                                          </p:val>
                                        </p:tav>
                                        <p:tav tm="100000">
                                          <p:val>
                                            <p:strVal val="#ppt_x"/>
                                          </p:val>
                                        </p:tav>
                                      </p:tavLst>
                                    </p:anim>
                                    <p:anim calcmode="lin" valueType="num">
                                      <p:cBhvr additive="base">
                                        <p:cTn id="34" dur="300" fill="hold"/>
                                        <p:tgtEl>
                                          <p:spTgt spid="30724"/>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3800"/>
                            </p:stCondLst>
                            <p:childTnLst>
                              <p:par>
                                <p:cTn id="36" presetID="22" presetClass="entr" presetSubtype="4" fill="hold" nodeType="afterEffect">
                                  <p:stCondLst>
                                    <p:cond delay="0"/>
                                  </p:stCondLst>
                                  <p:childTnLst>
                                    <p:set>
                                      <p:cBhvr>
                                        <p:cTn id="37" dur="1" fill="hold">
                                          <p:stCondLst>
                                            <p:cond delay="0"/>
                                          </p:stCondLst>
                                        </p:cTn>
                                        <p:tgtEl>
                                          <p:spTgt spid="30726">
                                            <p:txEl>
                                              <p:pRg st="0" end="0"/>
                                            </p:txEl>
                                          </p:spTgt>
                                        </p:tgtEl>
                                        <p:attrNameLst>
                                          <p:attrName>style.visibility</p:attrName>
                                        </p:attrNameLst>
                                      </p:cBhvr>
                                      <p:to>
                                        <p:strVal val="visible"/>
                                      </p:to>
                                    </p:set>
                                    <p:animEffect transition="in" filter="wipe(down)">
                                      <p:cBhvr>
                                        <p:cTn id="38" dur="500"/>
                                        <p:tgtEl>
                                          <p:spTgt spid="30726">
                                            <p:txEl>
                                              <p:pRg st="0" end="0"/>
                                            </p:txEl>
                                          </p:spTgt>
                                        </p:tgtEl>
                                      </p:cBhvr>
                                    </p:animEffect>
                                  </p:childTnLst>
                                </p:cTn>
                              </p:par>
                            </p:childTnLst>
                          </p:cTn>
                        </p:par>
                        <p:par>
                          <p:cTn id="39" fill="hold" nodeType="afterGroup">
                            <p:stCondLst>
                              <p:cond delay="4300"/>
                            </p:stCondLst>
                            <p:childTnLst>
                              <p:par>
                                <p:cTn id="40" presetID="22" presetClass="entr" presetSubtype="4" fill="hold" grpId="0" nodeType="afterEffect">
                                  <p:stCondLst>
                                    <p:cond delay="0"/>
                                  </p:stCondLst>
                                  <p:childTnLst>
                                    <p:set>
                                      <p:cBhvr>
                                        <p:cTn id="41" dur="1" fill="hold">
                                          <p:stCondLst>
                                            <p:cond delay="0"/>
                                          </p:stCondLst>
                                        </p:cTn>
                                        <p:tgtEl>
                                          <p:spTgt spid="30728"/>
                                        </p:tgtEl>
                                        <p:attrNameLst>
                                          <p:attrName>style.visibility</p:attrName>
                                        </p:attrNameLst>
                                      </p:cBhvr>
                                      <p:to>
                                        <p:strVal val="visible"/>
                                      </p:to>
                                    </p:set>
                                    <p:animEffect transition="in" filter="wipe(down)">
                                      <p:cBhvr>
                                        <p:cTn id="42" dur="500"/>
                                        <p:tgtEl>
                                          <p:spTgt spid="30728"/>
                                        </p:tgtEl>
                                      </p:cBhvr>
                                    </p:animEffect>
                                  </p:childTnLst>
                                </p:cTn>
                              </p:par>
                            </p:childTnLst>
                          </p:cTn>
                        </p:par>
                        <p:par>
                          <p:cTn id="43" fill="hold" nodeType="afterGroup">
                            <p:stCondLst>
                              <p:cond delay="4800"/>
                            </p:stCondLst>
                            <p:childTnLst>
                              <p:par>
                                <p:cTn id="44" presetID="22" presetClass="entr" presetSubtype="4" fill="hold" nodeType="afterEffect">
                                  <p:stCondLst>
                                    <p:cond delay="0"/>
                                  </p:stCondLst>
                                  <p:childTnLst>
                                    <p:set>
                                      <p:cBhvr>
                                        <p:cTn id="45" dur="1" fill="hold">
                                          <p:stCondLst>
                                            <p:cond delay="0"/>
                                          </p:stCondLst>
                                        </p:cTn>
                                        <p:tgtEl>
                                          <p:spTgt spid="30728">
                                            <p:txEl>
                                              <p:pRg st="0" end="0"/>
                                            </p:txEl>
                                          </p:spTgt>
                                        </p:tgtEl>
                                        <p:attrNameLst>
                                          <p:attrName>style.visibility</p:attrName>
                                        </p:attrNameLst>
                                      </p:cBhvr>
                                      <p:to>
                                        <p:strVal val="visible"/>
                                      </p:to>
                                    </p:set>
                                    <p:animEffect transition="in" filter="wipe(down)">
                                      <p:cBhvr>
                                        <p:cTn id="46" dur="500"/>
                                        <p:tgtEl>
                                          <p:spTgt spid="307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utoUpdateAnimBg="0"/>
      <p:bldP spid="30724" grpId="0" animBg="1" autoUpdateAnimBg="0"/>
      <p:bldP spid="30725" grpId="0" animBg="1" autoUpdateAnimBg="0"/>
      <p:bldP spid="30726" grpId="0" autoUpdateAnimBg="0"/>
      <p:bldP spid="30727" grpId="0" animBg="1"/>
      <p:bldP spid="30728"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532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软件测试的误区</a:t>
            </a:r>
            <a:endParaRPr lang="zh-CN" altLang="en-US" sz="2400" dirty="0">
              <a:latin typeface="微软雅黑" panose="020B0503020204020204" pitchFamily="34" charset="-122"/>
            </a:endParaRPr>
          </a:p>
        </p:txBody>
      </p:sp>
      <p:cxnSp>
        <p:nvCxnSpPr>
          <p:cNvPr id="3"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flipV="1">
            <a:off x="612776" y="615950"/>
            <a:ext cx="6927299" cy="4763"/>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 name="Straight Arrow Connector 6"/>
          <p:cNvCxnSpPr/>
          <p:nvPr/>
        </p:nvCxnSpPr>
        <p:spPr>
          <a:xfrm flipV="1">
            <a:off x="4818873" y="1412777"/>
            <a:ext cx="0" cy="5256583"/>
          </a:xfrm>
          <a:prstGeom prst="straightConnector1">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Oval 7"/>
          <p:cNvSpPr/>
          <p:nvPr/>
        </p:nvSpPr>
        <p:spPr>
          <a:xfrm>
            <a:off x="4702607" y="2039602"/>
            <a:ext cx="232535" cy="232535"/>
          </a:xfrm>
          <a:prstGeom prst="ellipse">
            <a:avLst/>
          </a:prstGeom>
          <a:solidFill>
            <a:schemeClr val="bg1"/>
          </a:solidFill>
          <a:ln>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8"/>
          <p:cNvSpPr/>
          <p:nvPr/>
        </p:nvSpPr>
        <p:spPr>
          <a:xfrm>
            <a:off x="4689232" y="2578812"/>
            <a:ext cx="232535" cy="232535"/>
          </a:xfrm>
          <a:prstGeom prst="ellipse">
            <a:avLst/>
          </a:prstGeom>
          <a:solidFill>
            <a:schemeClr val="bg1"/>
          </a:solidFill>
          <a:ln>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9"/>
          <p:cNvSpPr/>
          <p:nvPr/>
        </p:nvSpPr>
        <p:spPr>
          <a:xfrm>
            <a:off x="4737131" y="3092800"/>
            <a:ext cx="232535" cy="232535"/>
          </a:xfrm>
          <a:prstGeom prst="ellipse">
            <a:avLst/>
          </a:prstGeom>
          <a:solidFill>
            <a:schemeClr val="bg1"/>
          </a:solidFill>
          <a:ln>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10"/>
          <p:cNvSpPr/>
          <p:nvPr/>
        </p:nvSpPr>
        <p:spPr>
          <a:xfrm>
            <a:off x="4620864" y="3971565"/>
            <a:ext cx="232535" cy="232535"/>
          </a:xfrm>
          <a:prstGeom prst="ellipse">
            <a:avLst/>
          </a:prstGeom>
          <a:solidFill>
            <a:schemeClr val="bg1"/>
          </a:solidFill>
          <a:ln>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1"/>
          <p:cNvSpPr/>
          <p:nvPr/>
        </p:nvSpPr>
        <p:spPr>
          <a:xfrm>
            <a:off x="4702606" y="5178009"/>
            <a:ext cx="232535" cy="232535"/>
          </a:xfrm>
          <a:prstGeom prst="ellipse">
            <a:avLst/>
          </a:prstGeom>
          <a:solidFill>
            <a:schemeClr val="bg1"/>
          </a:solidFill>
          <a:ln>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2"/>
          <p:cNvGrpSpPr/>
          <p:nvPr/>
        </p:nvGrpSpPr>
        <p:grpSpPr>
          <a:xfrm>
            <a:off x="5871236" y="1976123"/>
            <a:ext cx="487709" cy="497334"/>
            <a:chOff x="7160655" y="2178006"/>
            <a:chExt cx="379359" cy="386846"/>
          </a:xfrm>
          <a:solidFill>
            <a:srgbClr val="4BACC6"/>
          </a:solidFill>
        </p:grpSpPr>
        <p:sp>
          <p:nvSpPr>
            <p:cNvPr id="13" name="Freeform 36"/>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14" name="Freeform 37"/>
            <p:cNvSpPr>
              <a:spLocks/>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15" name="Freeform 38"/>
            <p:cNvSpPr>
              <a:spLocks/>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6" tIns="45728" rIns="91456" bIns="45728" numCol="1" anchor="t" anchorCtr="0" compatLnSpc="1">
              <a:prstTxWarp prst="textNoShape">
                <a:avLst/>
              </a:prstTxWarp>
            </a:bodyPr>
            <a:lstStyle/>
            <a:p>
              <a:endParaRPr lang="en-US"/>
            </a:p>
          </p:txBody>
        </p:sp>
      </p:grpSp>
      <p:sp>
        <p:nvSpPr>
          <p:cNvPr id="16" name="Freeform 62"/>
          <p:cNvSpPr>
            <a:spLocks noEditPoints="1"/>
          </p:cNvSpPr>
          <p:nvPr/>
        </p:nvSpPr>
        <p:spPr bwMode="auto">
          <a:xfrm>
            <a:off x="3639516" y="2971721"/>
            <a:ext cx="359454" cy="484266"/>
          </a:xfrm>
          <a:custGeom>
            <a:avLst/>
            <a:gdLst>
              <a:gd name="T0" fmla="*/ 108 w 108"/>
              <a:gd name="T1" fmla="*/ 145 h 145"/>
              <a:gd name="T2" fmla="*/ 0 w 108"/>
              <a:gd name="T3" fmla="*/ 145 h 145"/>
              <a:gd name="T4" fmla="*/ 0 w 108"/>
              <a:gd name="T5" fmla="*/ 136 h 145"/>
              <a:gd name="T6" fmla="*/ 13 w 108"/>
              <a:gd name="T7" fmla="*/ 125 h 145"/>
              <a:gd name="T8" fmla="*/ 96 w 108"/>
              <a:gd name="T9" fmla="*/ 125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2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8 w 108"/>
              <a:gd name="T35" fmla="*/ 12 h 145"/>
              <a:gd name="T36" fmla="*/ 60 w 108"/>
              <a:gd name="T37" fmla="*/ 12 h 145"/>
              <a:gd name="T38" fmla="*/ 67 w 108"/>
              <a:gd name="T39" fmla="*/ 37 h 145"/>
              <a:gd name="T40" fmla="*/ 41 w 108"/>
              <a:gd name="T41" fmla="*/ 37 h 145"/>
              <a:gd name="T42" fmla="*/ 48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6"/>
                  <a:pt x="0" y="136"/>
                  <a:pt x="0" y="136"/>
                </a:cubicBezTo>
                <a:cubicBezTo>
                  <a:pt x="13" y="125"/>
                  <a:pt x="13" y="125"/>
                  <a:pt x="13" y="125"/>
                </a:cubicBezTo>
                <a:cubicBezTo>
                  <a:pt x="96" y="125"/>
                  <a:pt x="96" y="125"/>
                  <a:pt x="96" y="125"/>
                </a:cubicBezTo>
                <a:cubicBezTo>
                  <a:pt x="108" y="135"/>
                  <a:pt x="108" y="135"/>
                  <a:pt x="108" y="135"/>
                </a:cubicBezTo>
                <a:lnTo>
                  <a:pt x="108" y="145"/>
                </a:lnTo>
                <a:close/>
                <a:moveTo>
                  <a:pt x="16" y="116"/>
                </a:moveTo>
                <a:cubicBezTo>
                  <a:pt x="24" y="91"/>
                  <a:pt x="24" y="91"/>
                  <a:pt x="24" y="91"/>
                </a:cubicBezTo>
                <a:cubicBezTo>
                  <a:pt x="85" y="91"/>
                  <a:pt x="85" y="91"/>
                  <a:pt x="85" y="91"/>
                </a:cubicBezTo>
                <a:cubicBezTo>
                  <a:pt x="92" y="116"/>
                  <a:pt x="92" y="116"/>
                  <a:pt x="92"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8" y="12"/>
                </a:moveTo>
                <a:cubicBezTo>
                  <a:pt x="48" y="12"/>
                  <a:pt x="54" y="0"/>
                  <a:pt x="60" y="12"/>
                </a:cubicBezTo>
                <a:cubicBezTo>
                  <a:pt x="67" y="37"/>
                  <a:pt x="67" y="37"/>
                  <a:pt x="67" y="37"/>
                </a:cubicBezTo>
                <a:cubicBezTo>
                  <a:pt x="41" y="37"/>
                  <a:pt x="41" y="37"/>
                  <a:pt x="41" y="37"/>
                </a:cubicBezTo>
                <a:lnTo>
                  <a:pt x="48" y="12"/>
                </a:lnTo>
                <a:close/>
              </a:path>
            </a:pathLst>
          </a:custGeom>
          <a:solidFill>
            <a:srgbClr val="45C1A4"/>
          </a:solidFill>
          <a:ln>
            <a:noFill/>
          </a:ln>
        </p:spPr>
        <p:txBody>
          <a:bodyPr vert="horz" wrap="square" lIns="91456" tIns="45728" rIns="91456" bIns="45728" numCol="1" anchor="t" anchorCtr="0" compatLnSpc="1">
            <a:prstTxWarp prst="textNoShape">
              <a:avLst/>
            </a:prstTxWarp>
          </a:bodyPr>
          <a:lstStyle/>
          <a:p>
            <a:endParaRPr lang="en-US"/>
          </a:p>
        </p:txBody>
      </p:sp>
      <p:grpSp>
        <p:nvGrpSpPr>
          <p:cNvPr id="17" name="Group 17"/>
          <p:cNvGrpSpPr/>
          <p:nvPr/>
        </p:nvGrpSpPr>
        <p:grpSpPr>
          <a:xfrm>
            <a:off x="2401964" y="1904735"/>
            <a:ext cx="517231" cy="455361"/>
            <a:chOff x="6040049" y="4182118"/>
            <a:chExt cx="521619" cy="459224"/>
          </a:xfrm>
          <a:solidFill>
            <a:srgbClr val="45C1A4"/>
          </a:solidFill>
        </p:grpSpPr>
        <p:sp>
          <p:nvSpPr>
            <p:cNvPr id="18" name="Freeform 84"/>
            <p:cNvSpPr>
              <a:spLocks/>
            </p:cNvSpPr>
            <p:nvPr/>
          </p:nvSpPr>
          <p:spPr bwMode="auto">
            <a:xfrm>
              <a:off x="6087469" y="4202084"/>
              <a:ext cx="194671" cy="419291"/>
            </a:xfrm>
            <a:custGeom>
              <a:avLst/>
              <a:gdLst>
                <a:gd name="T0" fmla="*/ 52 w 59"/>
                <a:gd name="T1" fmla="*/ 5 h 126"/>
                <a:gd name="T2" fmla="*/ 9 w 59"/>
                <a:gd name="T3" fmla="*/ 38 h 126"/>
                <a:gd name="T4" fmla="*/ 0 w 59"/>
                <a:gd name="T5" fmla="*/ 39 h 126"/>
                <a:gd name="T6" fmla="*/ 0 w 59"/>
                <a:gd name="T7" fmla="*/ 86 h 126"/>
                <a:gd name="T8" fmla="*/ 9 w 59"/>
                <a:gd name="T9" fmla="*/ 88 h 126"/>
                <a:gd name="T10" fmla="*/ 51 w 59"/>
                <a:gd name="T11" fmla="*/ 119 h 126"/>
                <a:gd name="T12" fmla="*/ 59 w 59"/>
                <a:gd name="T13" fmla="*/ 119 h 126"/>
                <a:gd name="T14" fmla="*/ 59 w 59"/>
                <a:gd name="T15" fmla="*/ 5 h 126"/>
                <a:gd name="T16" fmla="*/ 52 w 59"/>
                <a:gd name="T17"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19" name="Freeform 85"/>
            <p:cNvSpPr>
              <a:spLocks/>
            </p:cNvSpPr>
            <p:nvPr/>
          </p:nvSpPr>
          <p:spPr bwMode="auto">
            <a:xfrm>
              <a:off x="6040049" y="4339353"/>
              <a:ext cx="27454" cy="147252"/>
            </a:xfrm>
            <a:custGeom>
              <a:avLst/>
              <a:gdLst>
                <a:gd name="T0" fmla="*/ 0 w 8"/>
                <a:gd name="T1" fmla="*/ 8 h 44"/>
                <a:gd name="T2" fmla="*/ 0 w 8"/>
                <a:gd name="T3" fmla="*/ 38 h 44"/>
                <a:gd name="T4" fmla="*/ 8 w 8"/>
                <a:gd name="T5" fmla="*/ 44 h 44"/>
                <a:gd name="T6" fmla="*/ 8 w 8"/>
                <a:gd name="T7" fmla="*/ 0 h 44"/>
                <a:gd name="T8" fmla="*/ 0 w 8"/>
                <a:gd name="T9" fmla="*/ 8 h 44"/>
              </a:gdLst>
              <a:ahLst/>
              <a:cxnLst>
                <a:cxn ang="0">
                  <a:pos x="T0" y="T1"/>
                </a:cxn>
                <a:cxn ang="0">
                  <a:pos x="T2" y="T3"/>
                </a:cxn>
                <a:cxn ang="0">
                  <a:pos x="T4" y="T5"/>
                </a:cxn>
                <a:cxn ang="0">
                  <a:pos x="T6" y="T7"/>
                </a:cxn>
                <a:cxn ang="0">
                  <a:pos x="T8" y="T9"/>
                </a:cxn>
              </a:cxnLst>
              <a:rect l="0" t="0" r="r" b="b"/>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20" name="Freeform 86"/>
            <p:cNvSpPr>
              <a:spLocks/>
            </p:cNvSpPr>
            <p:nvPr/>
          </p:nvSpPr>
          <p:spPr bwMode="auto">
            <a:xfrm>
              <a:off x="6329559" y="4296924"/>
              <a:ext cx="77370" cy="229612"/>
            </a:xfrm>
            <a:custGeom>
              <a:avLst/>
              <a:gdLst>
                <a:gd name="T0" fmla="*/ 10 w 23"/>
                <a:gd name="T1" fmla="*/ 2 h 69"/>
                <a:gd name="T2" fmla="*/ 2 w 23"/>
                <a:gd name="T3" fmla="*/ 2 h 69"/>
                <a:gd name="T4" fmla="*/ 2 w 23"/>
                <a:gd name="T5" fmla="*/ 10 h 69"/>
                <a:gd name="T6" fmla="*/ 12 w 23"/>
                <a:gd name="T7" fmla="*/ 35 h 69"/>
                <a:gd name="T8" fmla="*/ 2 w 23"/>
                <a:gd name="T9" fmla="*/ 60 h 69"/>
                <a:gd name="T10" fmla="*/ 2 w 23"/>
                <a:gd name="T11" fmla="*/ 67 h 69"/>
                <a:gd name="T12" fmla="*/ 6 w 23"/>
                <a:gd name="T13" fmla="*/ 69 h 69"/>
                <a:gd name="T14" fmla="*/ 10 w 23"/>
                <a:gd name="T15" fmla="*/ 67 h 69"/>
                <a:gd name="T16" fmla="*/ 23 w 23"/>
                <a:gd name="T17" fmla="*/ 35 h 69"/>
                <a:gd name="T18" fmla="*/ 10 w 23"/>
                <a:gd name="T1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21" name="Freeform 87"/>
            <p:cNvSpPr>
              <a:spLocks/>
            </p:cNvSpPr>
            <p:nvPr/>
          </p:nvSpPr>
          <p:spPr bwMode="auto">
            <a:xfrm>
              <a:off x="6376980" y="4239521"/>
              <a:ext cx="102328" cy="341923"/>
            </a:xfrm>
            <a:custGeom>
              <a:avLst/>
              <a:gdLst>
                <a:gd name="T0" fmla="*/ 10 w 31"/>
                <a:gd name="T1" fmla="*/ 2 h 103"/>
                <a:gd name="T2" fmla="*/ 3 w 31"/>
                <a:gd name="T3" fmla="*/ 2 h 103"/>
                <a:gd name="T4" fmla="*/ 3 w 31"/>
                <a:gd name="T5" fmla="*/ 10 h 103"/>
                <a:gd name="T6" fmla="*/ 20 w 31"/>
                <a:gd name="T7" fmla="*/ 52 h 103"/>
                <a:gd name="T8" fmla="*/ 3 w 31"/>
                <a:gd name="T9" fmla="*/ 94 h 103"/>
                <a:gd name="T10" fmla="*/ 3 w 31"/>
                <a:gd name="T11" fmla="*/ 102 h 103"/>
                <a:gd name="T12" fmla="*/ 6 w 31"/>
                <a:gd name="T13" fmla="*/ 103 h 103"/>
                <a:gd name="T14" fmla="*/ 10 w 31"/>
                <a:gd name="T15" fmla="*/ 102 h 103"/>
                <a:gd name="T16" fmla="*/ 31 w 31"/>
                <a:gd name="T17" fmla="*/ 52 h 103"/>
                <a:gd name="T18" fmla="*/ 10 w 31"/>
                <a:gd name="T19"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22" name="Freeform 88"/>
            <p:cNvSpPr>
              <a:spLocks/>
            </p:cNvSpPr>
            <p:nvPr/>
          </p:nvSpPr>
          <p:spPr bwMode="auto">
            <a:xfrm>
              <a:off x="6436879" y="4182118"/>
              <a:ext cx="124789" cy="459224"/>
            </a:xfrm>
            <a:custGeom>
              <a:avLst/>
              <a:gdLst>
                <a:gd name="T0" fmla="*/ 10 w 38"/>
                <a:gd name="T1" fmla="*/ 2 h 138"/>
                <a:gd name="T2" fmla="*/ 2 w 38"/>
                <a:gd name="T3" fmla="*/ 2 h 138"/>
                <a:gd name="T4" fmla="*/ 2 w 38"/>
                <a:gd name="T5" fmla="*/ 9 h 138"/>
                <a:gd name="T6" fmla="*/ 27 w 38"/>
                <a:gd name="T7" fmla="*/ 69 h 138"/>
                <a:gd name="T8" fmla="*/ 2 w 38"/>
                <a:gd name="T9" fmla="*/ 128 h 138"/>
                <a:gd name="T10" fmla="*/ 2 w 38"/>
                <a:gd name="T11" fmla="*/ 136 h 138"/>
                <a:gd name="T12" fmla="*/ 6 w 38"/>
                <a:gd name="T13" fmla="*/ 138 h 138"/>
                <a:gd name="T14" fmla="*/ 10 w 38"/>
                <a:gd name="T15" fmla="*/ 136 h 138"/>
                <a:gd name="T16" fmla="*/ 38 w 38"/>
                <a:gd name="T17" fmla="*/ 69 h 138"/>
                <a:gd name="T18" fmla="*/ 10 w 38"/>
                <a:gd name="T1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6" tIns="45728" rIns="91456" bIns="45728" numCol="1" anchor="t" anchorCtr="0" compatLnSpc="1">
              <a:prstTxWarp prst="textNoShape">
                <a:avLst/>
              </a:prstTxWarp>
            </a:bodyPr>
            <a:lstStyle/>
            <a:p>
              <a:endParaRPr lang="en-US"/>
            </a:p>
          </p:txBody>
        </p:sp>
      </p:grpSp>
      <p:grpSp>
        <p:nvGrpSpPr>
          <p:cNvPr id="23" name="Group 23"/>
          <p:cNvGrpSpPr/>
          <p:nvPr/>
        </p:nvGrpSpPr>
        <p:grpSpPr>
          <a:xfrm>
            <a:off x="2545501" y="4495986"/>
            <a:ext cx="539751" cy="336131"/>
            <a:chOff x="2942785" y="3296116"/>
            <a:chExt cx="416796" cy="259561"/>
          </a:xfrm>
          <a:solidFill>
            <a:srgbClr val="45C1A4"/>
          </a:solidFill>
        </p:grpSpPr>
        <p:sp>
          <p:nvSpPr>
            <p:cNvPr id="24" name="Freeform 95"/>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25" name="Rectangle 96"/>
            <p:cNvSpPr>
              <a:spLocks noChangeArrowheads="1"/>
            </p:cNvSpPr>
            <p:nvPr/>
          </p:nvSpPr>
          <p:spPr bwMode="auto">
            <a:xfrm>
              <a:off x="3000187" y="3351023"/>
              <a:ext cx="79865"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26" name="Rectangle 97"/>
            <p:cNvSpPr>
              <a:spLocks noChangeArrowheads="1"/>
            </p:cNvSpPr>
            <p:nvPr/>
          </p:nvSpPr>
          <p:spPr bwMode="auto">
            <a:xfrm>
              <a:off x="3092532" y="3351023"/>
              <a:ext cx="77370"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6" tIns="45728" rIns="91456" bIns="45728" numCol="1" anchor="t" anchorCtr="0" compatLnSpc="1">
              <a:prstTxWarp prst="textNoShape">
                <a:avLst/>
              </a:prstTxWarp>
            </a:bodyPr>
            <a:lstStyle/>
            <a:p>
              <a:endParaRPr lang="en-US"/>
            </a:p>
          </p:txBody>
        </p:sp>
      </p:grpSp>
      <p:grpSp>
        <p:nvGrpSpPr>
          <p:cNvPr id="27" name="Group 27"/>
          <p:cNvGrpSpPr/>
          <p:nvPr/>
        </p:nvGrpSpPr>
        <p:grpSpPr>
          <a:xfrm>
            <a:off x="6210013" y="3993493"/>
            <a:ext cx="429293" cy="426469"/>
            <a:chOff x="6853673" y="3715407"/>
            <a:chExt cx="379359" cy="376864"/>
          </a:xfrm>
          <a:solidFill>
            <a:srgbClr val="4BACC6"/>
          </a:solidFill>
        </p:grpSpPr>
        <p:sp>
          <p:nvSpPr>
            <p:cNvPr id="28"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29"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30"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31"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32" name="Freeform 154"/>
            <p:cNvSpPr>
              <a:spLocks/>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33" name="Freeform 155"/>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34" name="Freeform 156"/>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35" name="Freeform 157"/>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36" name="Freeform 158"/>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37"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38" name="Freeform 160"/>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39" name="Freeform 161"/>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40" name="Freeform 162"/>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41" name="Freeform 163"/>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42" name="Freeform 164"/>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43" name="Freeform 165"/>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44"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6" tIns="45728" rIns="91456" bIns="45728" numCol="1" anchor="t" anchorCtr="0" compatLnSpc="1">
              <a:prstTxWarp prst="textNoShape">
                <a:avLst/>
              </a:prstTxWarp>
            </a:bodyPr>
            <a:lstStyle/>
            <a:p>
              <a:endParaRPr lang="en-US"/>
            </a:p>
          </p:txBody>
        </p:sp>
        <p:sp>
          <p:nvSpPr>
            <p:cNvPr id="45"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56" tIns="45728" rIns="91456" bIns="45728" numCol="1" anchor="t" anchorCtr="0" compatLnSpc="1">
              <a:prstTxWarp prst="textNoShape">
                <a:avLst/>
              </a:prstTxWarp>
            </a:bodyPr>
            <a:lstStyle/>
            <a:p>
              <a:endParaRPr lang="en-US"/>
            </a:p>
          </p:txBody>
        </p:sp>
      </p:grpSp>
      <p:sp>
        <p:nvSpPr>
          <p:cNvPr id="47" name="Text Box 10"/>
          <p:cNvSpPr txBox="1">
            <a:spLocks noChangeArrowheads="1"/>
          </p:cNvSpPr>
          <p:nvPr/>
        </p:nvSpPr>
        <p:spPr bwMode="auto">
          <a:xfrm>
            <a:off x="914559" y="2000351"/>
            <a:ext cx="1329140" cy="415506"/>
          </a:xfrm>
          <a:prstGeom prst="rect">
            <a:avLst/>
          </a:prstGeom>
          <a:noFill/>
          <a:ln w="9525">
            <a:noFill/>
            <a:miter lim="800000"/>
            <a:headEnd/>
            <a:tailEnd/>
          </a:ln>
        </p:spPr>
        <p:txBody>
          <a:bodyPr wrap="square" lIns="45728" tIns="22864" rIns="45728" bIns="22864">
            <a:spAutoFit/>
          </a:bodyPr>
          <a:lstStyle/>
          <a:p>
            <a:pPr algn="ctr" defTabSz="1088450"/>
            <a:r>
              <a:rPr lang="zh-CN" altLang="en-US" sz="2400" b="1" dirty="0" smtClean="0">
                <a:solidFill>
                  <a:schemeClr val="bg1"/>
                </a:solidFill>
                <a:latin typeface="Open Sans" pitchFamily="34" charset="0"/>
                <a:ea typeface="Open Sans" pitchFamily="34" charset="0"/>
                <a:cs typeface="Open Sans" pitchFamily="34" charset="0"/>
              </a:rPr>
              <a:t>完全测试</a:t>
            </a:r>
            <a:endParaRPr lang="en-US" sz="2400" dirty="0">
              <a:solidFill>
                <a:schemeClr val="bg1"/>
              </a:solidFill>
              <a:latin typeface="Open Sans" pitchFamily="34" charset="0"/>
              <a:ea typeface="Open Sans" pitchFamily="34" charset="0"/>
              <a:cs typeface="Open Sans" pitchFamily="34" charset="0"/>
            </a:endParaRPr>
          </a:p>
        </p:txBody>
      </p:sp>
      <p:sp>
        <p:nvSpPr>
          <p:cNvPr id="49" name="Text Box 10"/>
          <p:cNvSpPr txBox="1">
            <a:spLocks noChangeArrowheads="1"/>
          </p:cNvSpPr>
          <p:nvPr/>
        </p:nvSpPr>
        <p:spPr bwMode="auto">
          <a:xfrm>
            <a:off x="834793" y="3031358"/>
            <a:ext cx="2849976" cy="415506"/>
          </a:xfrm>
          <a:prstGeom prst="rect">
            <a:avLst/>
          </a:prstGeom>
          <a:noFill/>
          <a:ln w="9525">
            <a:noFill/>
            <a:miter lim="800000"/>
            <a:headEnd/>
            <a:tailEnd/>
          </a:ln>
        </p:spPr>
        <p:txBody>
          <a:bodyPr wrap="square" lIns="45728" tIns="22864" rIns="45728" bIns="22864">
            <a:spAutoFit/>
          </a:bodyPr>
          <a:lstStyle/>
          <a:p>
            <a:pPr algn="r" defTabSz="1088450"/>
            <a:r>
              <a:rPr lang="zh-CN" altLang="en-US" sz="2400" dirty="0" smtClean="0">
                <a:solidFill>
                  <a:schemeClr val="bg1"/>
                </a:solidFill>
                <a:latin typeface="Open Sans" pitchFamily="34" charset="0"/>
                <a:ea typeface="Open Sans" pitchFamily="34" charset="0"/>
                <a:cs typeface="Open Sans" pitchFamily="34" charset="0"/>
              </a:rPr>
              <a:t>测试不需要考虑风险</a:t>
            </a:r>
            <a:endParaRPr lang="en-US" sz="2400" dirty="0">
              <a:solidFill>
                <a:schemeClr val="bg1"/>
              </a:solidFill>
              <a:latin typeface="Open Sans" pitchFamily="34" charset="0"/>
              <a:ea typeface="Open Sans" pitchFamily="34" charset="0"/>
              <a:cs typeface="Open Sans" pitchFamily="34" charset="0"/>
            </a:endParaRPr>
          </a:p>
        </p:txBody>
      </p:sp>
      <p:sp>
        <p:nvSpPr>
          <p:cNvPr id="51" name="Text Box 10"/>
          <p:cNvSpPr txBox="1">
            <a:spLocks noChangeArrowheads="1"/>
          </p:cNvSpPr>
          <p:nvPr/>
        </p:nvSpPr>
        <p:spPr bwMode="auto">
          <a:xfrm>
            <a:off x="360363" y="4974487"/>
            <a:ext cx="4225975" cy="415506"/>
          </a:xfrm>
          <a:prstGeom prst="rect">
            <a:avLst/>
          </a:prstGeom>
          <a:noFill/>
          <a:ln w="9525">
            <a:noFill/>
            <a:miter lim="800000"/>
            <a:headEnd/>
            <a:tailEnd/>
          </a:ln>
        </p:spPr>
        <p:txBody>
          <a:bodyPr wrap="square" lIns="45728" tIns="22864" rIns="45728" bIns="22864">
            <a:spAutoFit/>
          </a:bodyPr>
          <a:lstStyle/>
          <a:p>
            <a:pPr algn="r" defTabSz="1088450"/>
            <a:r>
              <a:rPr lang="zh-CN" altLang="en-US" sz="2400" b="1" dirty="0" smtClean="0">
                <a:solidFill>
                  <a:schemeClr val="bg1"/>
                </a:solidFill>
                <a:latin typeface="Open Sans" pitchFamily="34" charset="0"/>
                <a:ea typeface="Open Sans" pitchFamily="34" charset="0"/>
                <a:cs typeface="Open Sans" pitchFamily="34" charset="0"/>
              </a:rPr>
              <a:t>测试工作不需要其他工作支持</a:t>
            </a:r>
            <a:endParaRPr lang="en-US" sz="2400" dirty="0">
              <a:solidFill>
                <a:schemeClr val="bg1"/>
              </a:solidFill>
              <a:latin typeface="Open Sans" pitchFamily="34" charset="0"/>
              <a:ea typeface="Open Sans" pitchFamily="34" charset="0"/>
              <a:cs typeface="Open Sans" pitchFamily="34" charset="0"/>
            </a:endParaRPr>
          </a:p>
        </p:txBody>
      </p:sp>
      <p:sp>
        <p:nvSpPr>
          <p:cNvPr id="53" name="Text Box 10"/>
          <p:cNvSpPr txBox="1">
            <a:spLocks noChangeArrowheads="1"/>
          </p:cNvSpPr>
          <p:nvPr/>
        </p:nvSpPr>
        <p:spPr bwMode="auto">
          <a:xfrm>
            <a:off x="6195304" y="2440135"/>
            <a:ext cx="2935575" cy="415506"/>
          </a:xfrm>
          <a:prstGeom prst="rect">
            <a:avLst/>
          </a:prstGeom>
          <a:noFill/>
          <a:ln w="9525">
            <a:noFill/>
            <a:miter lim="800000"/>
            <a:headEnd/>
            <a:tailEnd/>
          </a:ln>
        </p:spPr>
        <p:txBody>
          <a:bodyPr wrap="square" lIns="45728" tIns="22864" rIns="45728" bIns="22864">
            <a:spAutoFit/>
          </a:bodyPr>
          <a:lstStyle/>
          <a:p>
            <a:pPr defTabSz="1088450"/>
            <a:r>
              <a:rPr lang="zh-CN" altLang="en-US" sz="2400" dirty="0" smtClean="0">
                <a:solidFill>
                  <a:schemeClr val="bg1"/>
                </a:solidFill>
                <a:latin typeface="Open Sans" pitchFamily="34" charset="0"/>
                <a:ea typeface="Open Sans" pitchFamily="34" charset="0"/>
                <a:cs typeface="Open Sans" pitchFamily="34" charset="0"/>
              </a:rPr>
              <a:t>测试是一个简单工作</a:t>
            </a:r>
            <a:endParaRPr lang="en-US" sz="2400" dirty="0">
              <a:solidFill>
                <a:schemeClr val="bg1"/>
              </a:solidFill>
              <a:latin typeface="Open Sans" pitchFamily="34" charset="0"/>
              <a:ea typeface="Open Sans" pitchFamily="34" charset="0"/>
              <a:cs typeface="Open Sans" pitchFamily="34" charset="0"/>
            </a:endParaRPr>
          </a:p>
        </p:txBody>
      </p:sp>
      <p:sp>
        <p:nvSpPr>
          <p:cNvPr id="55" name="Text Box 10"/>
          <p:cNvSpPr txBox="1">
            <a:spLocks noChangeArrowheads="1"/>
          </p:cNvSpPr>
          <p:nvPr/>
        </p:nvSpPr>
        <p:spPr bwMode="auto">
          <a:xfrm>
            <a:off x="6764259" y="3715331"/>
            <a:ext cx="2381329" cy="784838"/>
          </a:xfrm>
          <a:prstGeom prst="rect">
            <a:avLst/>
          </a:prstGeom>
          <a:noFill/>
          <a:ln w="9525">
            <a:noFill/>
            <a:miter lim="800000"/>
            <a:headEnd/>
            <a:tailEnd/>
          </a:ln>
        </p:spPr>
        <p:txBody>
          <a:bodyPr wrap="square" lIns="45728" tIns="22864" rIns="45728" bIns="22864">
            <a:spAutoFit/>
          </a:bodyPr>
          <a:lstStyle/>
          <a:p>
            <a:pPr defTabSz="1088450"/>
            <a:r>
              <a:rPr lang="zh-CN" altLang="en-US" sz="2400" b="1" dirty="0" smtClean="0">
                <a:solidFill>
                  <a:schemeClr val="bg1"/>
                </a:solidFill>
                <a:latin typeface="Open Sans" pitchFamily="34" charset="0"/>
                <a:ea typeface="Open Sans" pitchFamily="34" charset="0"/>
                <a:cs typeface="Open Sans" pitchFamily="34" charset="0"/>
              </a:rPr>
              <a:t>随时可以开始进行测试</a:t>
            </a:r>
            <a:endParaRPr lang="en-US" sz="2400" dirty="0">
              <a:solidFill>
                <a:schemeClr val="bg1"/>
              </a:solidFill>
              <a:latin typeface="Open Sans" pitchFamily="34" charset="0"/>
              <a:ea typeface="Open Sans" pitchFamily="34" charset="0"/>
              <a:cs typeface="Open Sans" pitchFamily="34" charset="0"/>
            </a:endParaRPr>
          </a:p>
        </p:txBody>
      </p:sp>
      <p:cxnSp>
        <p:nvCxnSpPr>
          <p:cNvPr id="56" name="Elbow Connector 2"/>
          <p:cNvCxnSpPr>
            <a:stCxn id="7" idx="2"/>
          </p:cNvCxnSpPr>
          <p:nvPr/>
        </p:nvCxnSpPr>
        <p:spPr>
          <a:xfrm rot="10800000" flipV="1">
            <a:off x="796651" y="2155869"/>
            <a:ext cx="3905957" cy="272580"/>
          </a:xfrm>
          <a:prstGeom prst="bentConnector3">
            <a:avLst>
              <a:gd name="adj1" fmla="val 4073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Elbow Connector 58"/>
          <p:cNvCxnSpPr>
            <a:stCxn id="8" idx="6"/>
          </p:cNvCxnSpPr>
          <p:nvPr/>
        </p:nvCxnSpPr>
        <p:spPr>
          <a:xfrm>
            <a:off x="4921767" y="2695080"/>
            <a:ext cx="3600741" cy="283175"/>
          </a:xfrm>
          <a:prstGeom prst="bentConnector3">
            <a:avLst>
              <a:gd name="adj1" fmla="val 31215"/>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Elbow Connector 61"/>
          <p:cNvCxnSpPr>
            <a:stCxn id="9" idx="2"/>
          </p:cNvCxnSpPr>
          <p:nvPr/>
        </p:nvCxnSpPr>
        <p:spPr>
          <a:xfrm rot="10800000" flipV="1">
            <a:off x="1887712" y="3209067"/>
            <a:ext cx="2849420" cy="239813"/>
          </a:xfrm>
          <a:prstGeom prst="bentConnector3">
            <a:avLst>
              <a:gd name="adj1" fmla="val 17904"/>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Elbow Connector 65"/>
          <p:cNvCxnSpPr>
            <a:stCxn id="10" idx="6"/>
          </p:cNvCxnSpPr>
          <p:nvPr/>
        </p:nvCxnSpPr>
        <p:spPr>
          <a:xfrm>
            <a:off x="4853399" y="4087833"/>
            <a:ext cx="3591381" cy="610101"/>
          </a:xfrm>
          <a:prstGeom prst="bentConnector3">
            <a:avLst>
              <a:gd name="adj1" fmla="val 3196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Elbow Connector 68"/>
          <p:cNvCxnSpPr>
            <a:stCxn id="11" idx="2"/>
          </p:cNvCxnSpPr>
          <p:nvPr/>
        </p:nvCxnSpPr>
        <p:spPr>
          <a:xfrm rot="10800000" flipV="1">
            <a:off x="796650" y="5294276"/>
            <a:ext cx="3905957" cy="268694"/>
          </a:xfrm>
          <a:prstGeom prst="bentConnector3">
            <a:avLst>
              <a:gd name="adj1" fmla="val 3707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4" name="Text Box 7"/>
          <p:cNvSpPr txBox="1">
            <a:spLocks noChangeArrowheads="1"/>
          </p:cNvSpPr>
          <p:nvPr/>
        </p:nvSpPr>
        <p:spPr bwMode="auto">
          <a:xfrm>
            <a:off x="-26088" y="860744"/>
            <a:ext cx="9171676" cy="538703"/>
          </a:xfrm>
          <a:prstGeom prst="rect">
            <a:avLst/>
          </a:prstGeom>
          <a:noFill/>
          <a:ln w="9525">
            <a:noFill/>
            <a:miter lim="800000"/>
            <a:headEnd/>
            <a:tailEnd/>
          </a:ln>
        </p:spPr>
        <p:txBody>
          <a:bodyPr wrap="square" lIns="45728" tIns="22864" rIns="45728" bIns="22864">
            <a:spAutoFit/>
          </a:bodyPr>
          <a:lstStyle/>
          <a:p>
            <a:pPr algn="ctr" defTabSz="1088450"/>
            <a:r>
              <a:rPr lang="zh-CN" altLang="en-US" sz="3201" b="1" spc="-150" dirty="0" smtClean="0">
                <a:solidFill>
                  <a:schemeClr val="tx1">
                    <a:lumMod val="50000"/>
                    <a:lumOff val="50000"/>
                  </a:schemeClr>
                </a:solidFill>
                <a:latin typeface="Open Sans" pitchFamily="34" charset="0"/>
                <a:ea typeface="Open Sans" pitchFamily="34" charset="0"/>
                <a:cs typeface="Open Sans" pitchFamily="34" charset="0"/>
              </a:rPr>
              <a:t>这都是“神话”</a:t>
            </a:r>
            <a:r>
              <a:rPr lang="zh-CN" altLang="en-US" sz="3201" b="1" spc="-150" dirty="0" smtClean="0">
                <a:solidFill>
                  <a:schemeClr val="tx1">
                    <a:lumMod val="50000"/>
                    <a:lumOff val="50000"/>
                  </a:schemeClr>
                </a:solidFill>
                <a:latin typeface="Open Sans" pitchFamily="34" charset="0"/>
                <a:ea typeface="Open Sans" pitchFamily="34" charset="0"/>
                <a:cs typeface="Open Sans" pitchFamily="34" charset="0"/>
                <a:sym typeface="Wingdings" panose="05000000000000000000" pitchFamily="2" charset="2"/>
              </a:rPr>
              <a:t></a:t>
            </a:r>
            <a:endParaRPr lang="en-CA" sz="3201" b="1" spc="-150" dirty="0">
              <a:solidFill>
                <a:schemeClr val="tx1">
                  <a:lumMod val="50000"/>
                  <a:lumOff val="50000"/>
                </a:schemeClr>
              </a:solidFill>
              <a:latin typeface="Open Sans" pitchFamily="34" charset="0"/>
              <a:ea typeface="Open Sans" pitchFamily="34" charset="0"/>
              <a:cs typeface="Open Sans" pitchFamily="34" charset="0"/>
            </a:endParaRPr>
          </a:p>
        </p:txBody>
      </p:sp>
    </p:spTree>
    <p:extLst>
      <p:ext uri="{BB962C8B-B14F-4D97-AF65-F5344CB8AC3E}">
        <p14:creationId xmlns:p14="http://schemas.microsoft.com/office/powerpoint/2010/main" val="310608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2"/>
                                        </p:tgtEl>
                                        <p:attrNameLst>
                                          <p:attrName>ppt_y</p:attrName>
                                        </p:attrNameLst>
                                      </p:cBhvr>
                                      <p:tavLst>
                                        <p:tav tm="0">
                                          <p:val>
                                            <p:strVal val="#ppt_y"/>
                                          </p:val>
                                        </p:tav>
                                        <p:tav tm="100000">
                                          <p:val>
                                            <p:strVal val="#ppt_y"/>
                                          </p:val>
                                        </p:tav>
                                      </p:tavLst>
                                    </p:anim>
                                    <p:anim calcmode="lin" valueType="num">
                                      <p:cBhvr>
                                        <p:cTn id="18"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2"/>
                                        </p:tgtEl>
                                      </p:cBhvr>
                                    </p:animEffect>
                                  </p:childTnLst>
                                </p:cTn>
                              </p:par>
                            </p:childTnLst>
                          </p:cTn>
                        </p:par>
                        <p:par>
                          <p:cTn id="21" fill="hold">
                            <p:stCondLst>
                              <p:cond delay="1440"/>
                            </p:stCondLst>
                            <p:childTnLst>
                              <p:par>
                                <p:cTn id="22" presetID="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250" fill="hold"/>
                                        <p:tgtEl>
                                          <p:spTgt spid="6"/>
                                        </p:tgtEl>
                                        <p:attrNameLst>
                                          <p:attrName>ppt_x</p:attrName>
                                        </p:attrNameLst>
                                      </p:cBhvr>
                                      <p:tavLst>
                                        <p:tav tm="0">
                                          <p:val>
                                            <p:strVal val="#ppt_x"/>
                                          </p:val>
                                        </p:tav>
                                        <p:tav tm="100000">
                                          <p:val>
                                            <p:strVal val="#ppt_x"/>
                                          </p:val>
                                        </p:tav>
                                      </p:tavLst>
                                    </p:anim>
                                    <p:anim calcmode="lin" valueType="num">
                                      <p:cBhvr additive="base">
                                        <p:cTn id="25" dur="250" fill="hold"/>
                                        <p:tgtEl>
                                          <p:spTgt spid="6"/>
                                        </p:tgtEl>
                                        <p:attrNameLst>
                                          <p:attrName>ppt_y</p:attrName>
                                        </p:attrNameLst>
                                      </p:cBhvr>
                                      <p:tavLst>
                                        <p:tav tm="0">
                                          <p:val>
                                            <p:strVal val="1+#ppt_h/2"/>
                                          </p:val>
                                        </p:tav>
                                        <p:tav tm="100000">
                                          <p:val>
                                            <p:strVal val="#ppt_y"/>
                                          </p:val>
                                        </p:tav>
                                      </p:tavLst>
                                    </p:anim>
                                  </p:childTnLst>
                                </p:cTn>
                              </p:par>
                            </p:childTnLst>
                          </p:cTn>
                        </p:par>
                        <p:par>
                          <p:cTn id="26" fill="hold">
                            <p:stCondLst>
                              <p:cond delay="1690"/>
                            </p:stCondLst>
                            <p:childTnLst>
                              <p:par>
                                <p:cTn id="27" presetID="2" presetClass="entr" presetSubtype="4"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250" fill="hold"/>
                                        <p:tgtEl>
                                          <p:spTgt spid="7"/>
                                        </p:tgtEl>
                                        <p:attrNameLst>
                                          <p:attrName>ppt_x</p:attrName>
                                        </p:attrNameLst>
                                      </p:cBhvr>
                                      <p:tavLst>
                                        <p:tav tm="0">
                                          <p:val>
                                            <p:strVal val="#ppt_x"/>
                                          </p:val>
                                        </p:tav>
                                        <p:tav tm="100000">
                                          <p:val>
                                            <p:strVal val="#ppt_x"/>
                                          </p:val>
                                        </p:tav>
                                      </p:tavLst>
                                    </p:anim>
                                    <p:anim calcmode="lin" valueType="num">
                                      <p:cBhvr additive="base">
                                        <p:cTn id="30" dur="250" fill="hold"/>
                                        <p:tgtEl>
                                          <p:spTgt spid="7"/>
                                        </p:tgtEl>
                                        <p:attrNameLst>
                                          <p:attrName>ppt_y</p:attrName>
                                        </p:attrNameLst>
                                      </p:cBhvr>
                                      <p:tavLst>
                                        <p:tav tm="0">
                                          <p:val>
                                            <p:strVal val="1+#ppt_h/2"/>
                                          </p:val>
                                        </p:tav>
                                        <p:tav tm="100000">
                                          <p:val>
                                            <p:strVal val="#ppt_y"/>
                                          </p:val>
                                        </p:tav>
                                      </p:tavLst>
                                    </p:anim>
                                  </p:childTnLst>
                                </p:cTn>
                              </p:par>
                            </p:childTnLst>
                          </p:cTn>
                        </p:par>
                        <p:par>
                          <p:cTn id="31" fill="hold">
                            <p:stCondLst>
                              <p:cond delay="1940"/>
                            </p:stCondLst>
                            <p:childTnLst>
                              <p:par>
                                <p:cTn id="32" presetID="2" presetClass="entr" presetSubtype="4" fill="hold" nodeType="afterEffect">
                                  <p:stCondLst>
                                    <p:cond delay="0"/>
                                  </p:stCondLst>
                                  <p:childTnLst>
                                    <p:set>
                                      <p:cBhvr>
                                        <p:cTn id="33" dur="1" fill="hold">
                                          <p:stCondLst>
                                            <p:cond delay="0"/>
                                          </p:stCondLst>
                                        </p:cTn>
                                        <p:tgtEl>
                                          <p:spTgt spid="56"/>
                                        </p:tgtEl>
                                        <p:attrNameLst>
                                          <p:attrName>style.visibility</p:attrName>
                                        </p:attrNameLst>
                                      </p:cBhvr>
                                      <p:to>
                                        <p:strVal val="visible"/>
                                      </p:to>
                                    </p:set>
                                    <p:anim calcmode="lin" valueType="num">
                                      <p:cBhvr additive="base">
                                        <p:cTn id="34" dur="250" fill="hold"/>
                                        <p:tgtEl>
                                          <p:spTgt spid="56"/>
                                        </p:tgtEl>
                                        <p:attrNameLst>
                                          <p:attrName>ppt_x</p:attrName>
                                        </p:attrNameLst>
                                      </p:cBhvr>
                                      <p:tavLst>
                                        <p:tav tm="0">
                                          <p:val>
                                            <p:strVal val="#ppt_x"/>
                                          </p:val>
                                        </p:tav>
                                        <p:tav tm="100000">
                                          <p:val>
                                            <p:strVal val="#ppt_x"/>
                                          </p:val>
                                        </p:tav>
                                      </p:tavLst>
                                    </p:anim>
                                    <p:anim calcmode="lin" valueType="num">
                                      <p:cBhvr additive="base">
                                        <p:cTn id="35" dur="250" fill="hold"/>
                                        <p:tgtEl>
                                          <p:spTgt spid="56"/>
                                        </p:tgtEl>
                                        <p:attrNameLst>
                                          <p:attrName>ppt_y</p:attrName>
                                        </p:attrNameLst>
                                      </p:cBhvr>
                                      <p:tavLst>
                                        <p:tav tm="0">
                                          <p:val>
                                            <p:strVal val="1+#ppt_h/2"/>
                                          </p:val>
                                        </p:tav>
                                        <p:tav tm="100000">
                                          <p:val>
                                            <p:strVal val="#ppt_y"/>
                                          </p:val>
                                        </p:tav>
                                      </p:tavLst>
                                    </p:anim>
                                  </p:childTnLst>
                                </p:cTn>
                              </p:par>
                            </p:childTnLst>
                          </p:cTn>
                        </p:par>
                        <p:par>
                          <p:cTn id="36" fill="hold">
                            <p:stCondLst>
                              <p:cond delay="2190"/>
                            </p:stCondLst>
                            <p:childTnLst>
                              <p:par>
                                <p:cTn id="37" presetID="2" presetClass="entr" presetSubtype="4"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250" fill="hold"/>
                                        <p:tgtEl>
                                          <p:spTgt spid="17"/>
                                        </p:tgtEl>
                                        <p:attrNameLst>
                                          <p:attrName>ppt_x</p:attrName>
                                        </p:attrNameLst>
                                      </p:cBhvr>
                                      <p:tavLst>
                                        <p:tav tm="0">
                                          <p:val>
                                            <p:strVal val="#ppt_x"/>
                                          </p:val>
                                        </p:tav>
                                        <p:tav tm="100000">
                                          <p:val>
                                            <p:strVal val="#ppt_x"/>
                                          </p:val>
                                        </p:tav>
                                      </p:tavLst>
                                    </p:anim>
                                    <p:anim calcmode="lin" valueType="num">
                                      <p:cBhvr additive="base">
                                        <p:cTn id="40" dur="250" fill="hold"/>
                                        <p:tgtEl>
                                          <p:spTgt spid="17"/>
                                        </p:tgtEl>
                                        <p:attrNameLst>
                                          <p:attrName>ppt_y</p:attrName>
                                        </p:attrNameLst>
                                      </p:cBhvr>
                                      <p:tavLst>
                                        <p:tav tm="0">
                                          <p:val>
                                            <p:strVal val="1+#ppt_h/2"/>
                                          </p:val>
                                        </p:tav>
                                        <p:tav tm="100000">
                                          <p:val>
                                            <p:strVal val="#ppt_y"/>
                                          </p:val>
                                        </p:tav>
                                      </p:tavLst>
                                    </p:anim>
                                  </p:childTnLst>
                                </p:cTn>
                              </p:par>
                            </p:childTnLst>
                          </p:cTn>
                        </p:par>
                        <p:par>
                          <p:cTn id="41" fill="hold">
                            <p:stCondLst>
                              <p:cond delay="2440"/>
                            </p:stCondLst>
                            <p:childTnLst>
                              <p:par>
                                <p:cTn id="42" presetID="2" presetClass="entr" presetSubtype="4" fill="hold" grpId="0" nodeType="afterEffect">
                                  <p:stCondLst>
                                    <p:cond delay="0"/>
                                  </p:stCondLst>
                                  <p:childTnLst>
                                    <p:set>
                                      <p:cBhvr>
                                        <p:cTn id="43" dur="1" fill="hold">
                                          <p:stCondLst>
                                            <p:cond delay="0"/>
                                          </p:stCondLst>
                                        </p:cTn>
                                        <p:tgtEl>
                                          <p:spTgt spid="47"/>
                                        </p:tgtEl>
                                        <p:attrNameLst>
                                          <p:attrName>style.visibility</p:attrName>
                                        </p:attrNameLst>
                                      </p:cBhvr>
                                      <p:to>
                                        <p:strVal val="visible"/>
                                      </p:to>
                                    </p:set>
                                    <p:anim calcmode="lin" valueType="num">
                                      <p:cBhvr additive="base">
                                        <p:cTn id="44" dur="250" fill="hold"/>
                                        <p:tgtEl>
                                          <p:spTgt spid="47"/>
                                        </p:tgtEl>
                                        <p:attrNameLst>
                                          <p:attrName>ppt_x</p:attrName>
                                        </p:attrNameLst>
                                      </p:cBhvr>
                                      <p:tavLst>
                                        <p:tav tm="0">
                                          <p:val>
                                            <p:strVal val="#ppt_x"/>
                                          </p:val>
                                        </p:tav>
                                        <p:tav tm="100000">
                                          <p:val>
                                            <p:strVal val="#ppt_x"/>
                                          </p:val>
                                        </p:tav>
                                      </p:tavLst>
                                    </p:anim>
                                    <p:anim calcmode="lin" valueType="num">
                                      <p:cBhvr additive="base">
                                        <p:cTn id="45" dur="250" fill="hold"/>
                                        <p:tgtEl>
                                          <p:spTgt spid="47"/>
                                        </p:tgtEl>
                                        <p:attrNameLst>
                                          <p:attrName>ppt_y</p:attrName>
                                        </p:attrNameLst>
                                      </p:cBhvr>
                                      <p:tavLst>
                                        <p:tav tm="0">
                                          <p:val>
                                            <p:strVal val="1+#ppt_h/2"/>
                                          </p:val>
                                        </p:tav>
                                        <p:tav tm="100000">
                                          <p:val>
                                            <p:strVal val="#ppt_y"/>
                                          </p:val>
                                        </p:tav>
                                      </p:tavLst>
                                    </p:anim>
                                  </p:childTnLst>
                                </p:cTn>
                              </p:par>
                            </p:childTnLst>
                          </p:cTn>
                        </p:par>
                        <p:par>
                          <p:cTn id="46" fill="hold">
                            <p:stCondLst>
                              <p:cond delay="2690"/>
                            </p:stCondLst>
                            <p:childTnLst>
                              <p:par>
                                <p:cTn id="47" presetID="2" presetClass="entr" presetSubtype="4"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250" fill="hold"/>
                                        <p:tgtEl>
                                          <p:spTgt spid="8"/>
                                        </p:tgtEl>
                                        <p:attrNameLst>
                                          <p:attrName>ppt_x</p:attrName>
                                        </p:attrNameLst>
                                      </p:cBhvr>
                                      <p:tavLst>
                                        <p:tav tm="0">
                                          <p:val>
                                            <p:strVal val="#ppt_x"/>
                                          </p:val>
                                        </p:tav>
                                        <p:tav tm="100000">
                                          <p:val>
                                            <p:strVal val="#ppt_x"/>
                                          </p:val>
                                        </p:tav>
                                      </p:tavLst>
                                    </p:anim>
                                    <p:anim calcmode="lin" valueType="num">
                                      <p:cBhvr additive="base">
                                        <p:cTn id="50" dur="250" fill="hold"/>
                                        <p:tgtEl>
                                          <p:spTgt spid="8"/>
                                        </p:tgtEl>
                                        <p:attrNameLst>
                                          <p:attrName>ppt_y</p:attrName>
                                        </p:attrNameLst>
                                      </p:cBhvr>
                                      <p:tavLst>
                                        <p:tav tm="0">
                                          <p:val>
                                            <p:strVal val="1+#ppt_h/2"/>
                                          </p:val>
                                        </p:tav>
                                        <p:tav tm="100000">
                                          <p:val>
                                            <p:strVal val="#ppt_y"/>
                                          </p:val>
                                        </p:tav>
                                      </p:tavLst>
                                    </p:anim>
                                  </p:childTnLst>
                                </p:cTn>
                              </p:par>
                            </p:childTnLst>
                          </p:cTn>
                        </p:par>
                        <p:par>
                          <p:cTn id="51" fill="hold">
                            <p:stCondLst>
                              <p:cond delay="2940"/>
                            </p:stCondLst>
                            <p:childTnLst>
                              <p:par>
                                <p:cTn id="52" presetID="2" presetClass="entr" presetSubtype="4" fill="hold" nodeType="afterEffect">
                                  <p:stCondLst>
                                    <p:cond delay="0"/>
                                  </p:stCondLst>
                                  <p:childTnLst>
                                    <p:set>
                                      <p:cBhvr>
                                        <p:cTn id="53" dur="1" fill="hold">
                                          <p:stCondLst>
                                            <p:cond delay="0"/>
                                          </p:stCondLst>
                                        </p:cTn>
                                        <p:tgtEl>
                                          <p:spTgt spid="57"/>
                                        </p:tgtEl>
                                        <p:attrNameLst>
                                          <p:attrName>style.visibility</p:attrName>
                                        </p:attrNameLst>
                                      </p:cBhvr>
                                      <p:to>
                                        <p:strVal val="visible"/>
                                      </p:to>
                                    </p:set>
                                    <p:anim calcmode="lin" valueType="num">
                                      <p:cBhvr additive="base">
                                        <p:cTn id="54" dur="250" fill="hold"/>
                                        <p:tgtEl>
                                          <p:spTgt spid="57"/>
                                        </p:tgtEl>
                                        <p:attrNameLst>
                                          <p:attrName>ppt_x</p:attrName>
                                        </p:attrNameLst>
                                      </p:cBhvr>
                                      <p:tavLst>
                                        <p:tav tm="0">
                                          <p:val>
                                            <p:strVal val="#ppt_x"/>
                                          </p:val>
                                        </p:tav>
                                        <p:tav tm="100000">
                                          <p:val>
                                            <p:strVal val="#ppt_x"/>
                                          </p:val>
                                        </p:tav>
                                      </p:tavLst>
                                    </p:anim>
                                    <p:anim calcmode="lin" valueType="num">
                                      <p:cBhvr additive="base">
                                        <p:cTn id="55" dur="250" fill="hold"/>
                                        <p:tgtEl>
                                          <p:spTgt spid="57"/>
                                        </p:tgtEl>
                                        <p:attrNameLst>
                                          <p:attrName>ppt_y</p:attrName>
                                        </p:attrNameLst>
                                      </p:cBhvr>
                                      <p:tavLst>
                                        <p:tav tm="0">
                                          <p:val>
                                            <p:strVal val="1+#ppt_h/2"/>
                                          </p:val>
                                        </p:tav>
                                        <p:tav tm="100000">
                                          <p:val>
                                            <p:strVal val="#ppt_y"/>
                                          </p:val>
                                        </p:tav>
                                      </p:tavLst>
                                    </p:anim>
                                  </p:childTnLst>
                                </p:cTn>
                              </p:par>
                            </p:childTnLst>
                          </p:cTn>
                        </p:par>
                        <p:par>
                          <p:cTn id="56" fill="hold">
                            <p:stCondLst>
                              <p:cond delay="3190"/>
                            </p:stCondLst>
                            <p:childTnLst>
                              <p:par>
                                <p:cTn id="57" presetID="2" presetClass="entr" presetSubtype="4"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250" fill="hold"/>
                                        <p:tgtEl>
                                          <p:spTgt spid="12"/>
                                        </p:tgtEl>
                                        <p:attrNameLst>
                                          <p:attrName>ppt_x</p:attrName>
                                        </p:attrNameLst>
                                      </p:cBhvr>
                                      <p:tavLst>
                                        <p:tav tm="0">
                                          <p:val>
                                            <p:strVal val="#ppt_x"/>
                                          </p:val>
                                        </p:tav>
                                        <p:tav tm="100000">
                                          <p:val>
                                            <p:strVal val="#ppt_x"/>
                                          </p:val>
                                        </p:tav>
                                      </p:tavLst>
                                    </p:anim>
                                    <p:anim calcmode="lin" valueType="num">
                                      <p:cBhvr additive="base">
                                        <p:cTn id="60" dur="250" fill="hold"/>
                                        <p:tgtEl>
                                          <p:spTgt spid="12"/>
                                        </p:tgtEl>
                                        <p:attrNameLst>
                                          <p:attrName>ppt_y</p:attrName>
                                        </p:attrNameLst>
                                      </p:cBhvr>
                                      <p:tavLst>
                                        <p:tav tm="0">
                                          <p:val>
                                            <p:strVal val="1+#ppt_h/2"/>
                                          </p:val>
                                        </p:tav>
                                        <p:tav tm="100000">
                                          <p:val>
                                            <p:strVal val="#ppt_y"/>
                                          </p:val>
                                        </p:tav>
                                      </p:tavLst>
                                    </p:anim>
                                  </p:childTnLst>
                                </p:cTn>
                              </p:par>
                            </p:childTnLst>
                          </p:cTn>
                        </p:par>
                        <p:par>
                          <p:cTn id="61" fill="hold">
                            <p:stCondLst>
                              <p:cond delay="3440"/>
                            </p:stCondLst>
                            <p:childTnLst>
                              <p:par>
                                <p:cTn id="62" presetID="2" presetClass="entr" presetSubtype="4" fill="hold" grpId="0" nodeType="afterEffect">
                                  <p:stCondLst>
                                    <p:cond delay="0"/>
                                  </p:stCondLst>
                                  <p:childTnLst>
                                    <p:set>
                                      <p:cBhvr>
                                        <p:cTn id="63" dur="1" fill="hold">
                                          <p:stCondLst>
                                            <p:cond delay="0"/>
                                          </p:stCondLst>
                                        </p:cTn>
                                        <p:tgtEl>
                                          <p:spTgt spid="53"/>
                                        </p:tgtEl>
                                        <p:attrNameLst>
                                          <p:attrName>style.visibility</p:attrName>
                                        </p:attrNameLst>
                                      </p:cBhvr>
                                      <p:to>
                                        <p:strVal val="visible"/>
                                      </p:to>
                                    </p:set>
                                    <p:anim calcmode="lin" valueType="num">
                                      <p:cBhvr additive="base">
                                        <p:cTn id="64" dur="250" fill="hold"/>
                                        <p:tgtEl>
                                          <p:spTgt spid="53"/>
                                        </p:tgtEl>
                                        <p:attrNameLst>
                                          <p:attrName>ppt_x</p:attrName>
                                        </p:attrNameLst>
                                      </p:cBhvr>
                                      <p:tavLst>
                                        <p:tav tm="0">
                                          <p:val>
                                            <p:strVal val="#ppt_x"/>
                                          </p:val>
                                        </p:tav>
                                        <p:tav tm="100000">
                                          <p:val>
                                            <p:strVal val="#ppt_x"/>
                                          </p:val>
                                        </p:tav>
                                      </p:tavLst>
                                    </p:anim>
                                    <p:anim calcmode="lin" valueType="num">
                                      <p:cBhvr additive="base">
                                        <p:cTn id="65" dur="250" fill="hold"/>
                                        <p:tgtEl>
                                          <p:spTgt spid="53"/>
                                        </p:tgtEl>
                                        <p:attrNameLst>
                                          <p:attrName>ppt_y</p:attrName>
                                        </p:attrNameLst>
                                      </p:cBhvr>
                                      <p:tavLst>
                                        <p:tav tm="0">
                                          <p:val>
                                            <p:strVal val="1+#ppt_h/2"/>
                                          </p:val>
                                        </p:tav>
                                        <p:tav tm="100000">
                                          <p:val>
                                            <p:strVal val="#ppt_y"/>
                                          </p:val>
                                        </p:tav>
                                      </p:tavLst>
                                    </p:anim>
                                  </p:childTnLst>
                                </p:cTn>
                              </p:par>
                            </p:childTnLst>
                          </p:cTn>
                        </p:par>
                        <p:par>
                          <p:cTn id="66" fill="hold">
                            <p:stCondLst>
                              <p:cond delay="3690"/>
                            </p:stCondLst>
                            <p:childTnLst>
                              <p:par>
                                <p:cTn id="67" presetID="2" presetClass="entr" presetSubtype="4"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additive="base">
                                        <p:cTn id="69" dur="250" fill="hold"/>
                                        <p:tgtEl>
                                          <p:spTgt spid="9"/>
                                        </p:tgtEl>
                                        <p:attrNameLst>
                                          <p:attrName>ppt_x</p:attrName>
                                        </p:attrNameLst>
                                      </p:cBhvr>
                                      <p:tavLst>
                                        <p:tav tm="0">
                                          <p:val>
                                            <p:strVal val="#ppt_x"/>
                                          </p:val>
                                        </p:tav>
                                        <p:tav tm="100000">
                                          <p:val>
                                            <p:strVal val="#ppt_x"/>
                                          </p:val>
                                        </p:tav>
                                      </p:tavLst>
                                    </p:anim>
                                    <p:anim calcmode="lin" valueType="num">
                                      <p:cBhvr additive="base">
                                        <p:cTn id="70" dur="250" fill="hold"/>
                                        <p:tgtEl>
                                          <p:spTgt spid="9"/>
                                        </p:tgtEl>
                                        <p:attrNameLst>
                                          <p:attrName>ppt_y</p:attrName>
                                        </p:attrNameLst>
                                      </p:cBhvr>
                                      <p:tavLst>
                                        <p:tav tm="0">
                                          <p:val>
                                            <p:strVal val="1+#ppt_h/2"/>
                                          </p:val>
                                        </p:tav>
                                        <p:tav tm="100000">
                                          <p:val>
                                            <p:strVal val="#ppt_y"/>
                                          </p:val>
                                        </p:tav>
                                      </p:tavLst>
                                    </p:anim>
                                  </p:childTnLst>
                                </p:cTn>
                              </p:par>
                            </p:childTnLst>
                          </p:cTn>
                        </p:par>
                        <p:par>
                          <p:cTn id="71" fill="hold">
                            <p:stCondLst>
                              <p:cond delay="3940"/>
                            </p:stCondLst>
                            <p:childTnLst>
                              <p:par>
                                <p:cTn id="72" presetID="2" presetClass="entr" presetSubtype="4" fill="hold" nodeType="afterEffect">
                                  <p:stCondLst>
                                    <p:cond delay="0"/>
                                  </p:stCondLst>
                                  <p:childTnLst>
                                    <p:set>
                                      <p:cBhvr>
                                        <p:cTn id="73" dur="1" fill="hold">
                                          <p:stCondLst>
                                            <p:cond delay="0"/>
                                          </p:stCondLst>
                                        </p:cTn>
                                        <p:tgtEl>
                                          <p:spTgt spid="58"/>
                                        </p:tgtEl>
                                        <p:attrNameLst>
                                          <p:attrName>style.visibility</p:attrName>
                                        </p:attrNameLst>
                                      </p:cBhvr>
                                      <p:to>
                                        <p:strVal val="visible"/>
                                      </p:to>
                                    </p:set>
                                    <p:anim calcmode="lin" valueType="num">
                                      <p:cBhvr additive="base">
                                        <p:cTn id="74" dur="250" fill="hold"/>
                                        <p:tgtEl>
                                          <p:spTgt spid="58"/>
                                        </p:tgtEl>
                                        <p:attrNameLst>
                                          <p:attrName>ppt_x</p:attrName>
                                        </p:attrNameLst>
                                      </p:cBhvr>
                                      <p:tavLst>
                                        <p:tav tm="0">
                                          <p:val>
                                            <p:strVal val="#ppt_x"/>
                                          </p:val>
                                        </p:tav>
                                        <p:tav tm="100000">
                                          <p:val>
                                            <p:strVal val="#ppt_x"/>
                                          </p:val>
                                        </p:tav>
                                      </p:tavLst>
                                    </p:anim>
                                    <p:anim calcmode="lin" valueType="num">
                                      <p:cBhvr additive="base">
                                        <p:cTn id="75" dur="250" fill="hold"/>
                                        <p:tgtEl>
                                          <p:spTgt spid="58"/>
                                        </p:tgtEl>
                                        <p:attrNameLst>
                                          <p:attrName>ppt_y</p:attrName>
                                        </p:attrNameLst>
                                      </p:cBhvr>
                                      <p:tavLst>
                                        <p:tav tm="0">
                                          <p:val>
                                            <p:strVal val="1+#ppt_h/2"/>
                                          </p:val>
                                        </p:tav>
                                        <p:tav tm="100000">
                                          <p:val>
                                            <p:strVal val="#ppt_y"/>
                                          </p:val>
                                        </p:tav>
                                      </p:tavLst>
                                    </p:anim>
                                  </p:childTnLst>
                                </p:cTn>
                              </p:par>
                            </p:childTnLst>
                          </p:cTn>
                        </p:par>
                        <p:par>
                          <p:cTn id="76" fill="hold">
                            <p:stCondLst>
                              <p:cond delay="4190"/>
                            </p:stCondLst>
                            <p:childTnLst>
                              <p:par>
                                <p:cTn id="77" presetID="2" presetClass="entr" presetSubtype="4" fill="hold" grpId="0" nodeType="after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additive="base">
                                        <p:cTn id="79" dur="250" fill="hold"/>
                                        <p:tgtEl>
                                          <p:spTgt spid="16"/>
                                        </p:tgtEl>
                                        <p:attrNameLst>
                                          <p:attrName>ppt_x</p:attrName>
                                        </p:attrNameLst>
                                      </p:cBhvr>
                                      <p:tavLst>
                                        <p:tav tm="0">
                                          <p:val>
                                            <p:strVal val="#ppt_x"/>
                                          </p:val>
                                        </p:tav>
                                        <p:tav tm="100000">
                                          <p:val>
                                            <p:strVal val="#ppt_x"/>
                                          </p:val>
                                        </p:tav>
                                      </p:tavLst>
                                    </p:anim>
                                    <p:anim calcmode="lin" valueType="num">
                                      <p:cBhvr additive="base">
                                        <p:cTn id="80" dur="250" fill="hold"/>
                                        <p:tgtEl>
                                          <p:spTgt spid="16"/>
                                        </p:tgtEl>
                                        <p:attrNameLst>
                                          <p:attrName>ppt_y</p:attrName>
                                        </p:attrNameLst>
                                      </p:cBhvr>
                                      <p:tavLst>
                                        <p:tav tm="0">
                                          <p:val>
                                            <p:strVal val="1+#ppt_h/2"/>
                                          </p:val>
                                        </p:tav>
                                        <p:tav tm="100000">
                                          <p:val>
                                            <p:strVal val="#ppt_y"/>
                                          </p:val>
                                        </p:tav>
                                      </p:tavLst>
                                    </p:anim>
                                  </p:childTnLst>
                                </p:cTn>
                              </p:par>
                            </p:childTnLst>
                          </p:cTn>
                        </p:par>
                        <p:par>
                          <p:cTn id="81" fill="hold">
                            <p:stCondLst>
                              <p:cond delay="4440"/>
                            </p:stCondLst>
                            <p:childTnLst>
                              <p:par>
                                <p:cTn id="82" presetID="2" presetClass="entr" presetSubtype="4" fill="hold" grpId="0" nodeType="afterEffect">
                                  <p:stCondLst>
                                    <p:cond delay="0"/>
                                  </p:stCondLst>
                                  <p:childTnLst>
                                    <p:set>
                                      <p:cBhvr>
                                        <p:cTn id="83" dur="1" fill="hold">
                                          <p:stCondLst>
                                            <p:cond delay="0"/>
                                          </p:stCondLst>
                                        </p:cTn>
                                        <p:tgtEl>
                                          <p:spTgt spid="49"/>
                                        </p:tgtEl>
                                        <p:attrNameLst>
                                          <p:attrName>style.visibility</p:attrName>
                                        </p:attrNameLst>
                                      </p:cBhvr>
                                      <p:to>
                                        <p:strVal val="visible"/>
                                      </p:to>
                                    </p:set>
                                    <p:anim calcmode="lin" valueType="num">
                                      <p:cBhvr additive="base">
                                        <p:cTn id="84" dur="250" fill="hold"/>
                                        <p:tgtEl>
                                          <p:spTgt spid="49"/>
                                        </p:tgtEl>
                                        <p:attrNameLst>
                                          <p:attrName>ppt_x</p:attrName>
                                        </p:attrNameLst>
                                      </p:cBhvr>
                                      <p:tavLst>
                                        <p:tav tm="0">
                                          <p:val>
                                            <p:strVal val="#ppt_x"/>
                                          </p:val>
                                        </p:tav>
                                        <p:tav tm="100000">
                                          <p:val>
                                            <p:strVal val="#ppt_x"/>
                                          </p:val>
                                        </p:tav>
                                      </p:tavLst>
                                    </p:anim>
                                    <p:anim calcmode="lin" valueType="num">
                                      <p:cBhvr additive="base">
                                        <p:cTn id="85" dur="250" fill="hold"/>
                                        <p:tgtEl>
                                          <p:spTgt spid="49"/>
                                        </p:tgtEl>
                                        <p:attrNameLst>
                                          <p:attrName>ppt_y</p:attrName>
                                        </p:attrNameLst>
                                      </p:cBhvr>
                                      <p:tavLst>
                                        <p:tav tm="0">
                                          <p:val>
                                            <p:strVal val="1+#ppt_h/2"/>
                                          </p:val>
                                        </p:tav>
                                        <p:tav tm="100000">
                                          <p:val>
                                            <p:strVal val="#ppt_y"/>
                                          </p:val>
                                        </p:tav>
                                      </p:tavLst>
                                    </p:anim>
                                  </p:childTnLst>
                                </p:cTn>
                              </p:par>
                            </p:childTnLst>
                          </p:cTn>
                        </p:par>
                        <p:par>
                          <p:cTn id="86" fill="hold">
                            <p:stCondLst>
                              <p:cond delay="4690"/>
                            </p:stCondLst>
                            <p:childTnLst>
                              <p:par>
                                <p:cTn id="87" presetID="2" presetClass="entr" presetSubtype="4" fill="hold" grpId="0" nodeType="afterEffect">
                                  <p:stCondLst>
                                    <p:cond delay="0"/>
                                  </p:stCondLst>
                                  <p:childTnLst>
                                    <p:set>
                                      <p:cBhvr>
                                        <p:cTn id="88" dur="1" fill="hold">
                                          <p:stCondLst>
                                            <p:cond delay="0"/>
                                          </p:stCondLst>
                                        </p:cTn>
                                        <p:tgtEl>
                                          <p:spTgt spid="10"/>
                                        </p:tgtEl>
                                        <p:attrNameLst>
                                          <p:attrName>style.visibility</p:attrName>
                                        </p:attrNameLst>
                                      </p:cBhvr>
                                      <p:to>
                                        <p:strVal val="visible"/>
                                      </p:to>
                                    </p:set>
                                    <p:anim calcmode="lin" valueType="num">
                                      <p:cBhvr additive="base">
                                        <p:cTn id="89" dur="250" fill="hold"/>
                                        <p:tgtEl>
                                          <p:spTgt spid="10"/>
                                        </p:tgtEl>
                                        <p:attrNameLst>
                                          <p:attrName>ppt_x</p:attrName>
                                        </p:attrNameLst>
                                      </p:cBhvr>
                                      <p:tavLst>
                                        <p:tav tm="0">
                                          <p:val>
                                            <p:strVal val="#ppt_x"/>
                                          </p:val>
                                        </p:tav>
                                        <p:tav tm="100000">
                                          <p:val>
                                            <p:strVal val="#ppt_x"/>
                                          </p:val>
                                        </p:tav>
                                      </p:tavLst>
                                    </p:anim>
                                    <p:anim calcmode="lin" valueType="num">
                                      <p:cBhvr additive="base">
                                        <p:cTn id="90" dur="250" fill="hold"/>
                                        <p:tgtEl>
                                          <p:spTgt spid="10"/>
                                        </p:tgtEl>
                                        <p:attrNameLst>
                                          <p:attrName>ppt_y</p:attrName>
                                        </p:attrNameLst>
                                      </p:cBhvr>
                                      <p:tavLst>
                                        <p:tav tm="0">
                                          <p:val>
                                            <p:strVal val="1+#ppt_h/2"/>
                                          </p:val>
                                        </p:tav>
                                        <p:tav tm="100000">
                                          <p:val>
                                            <p:strVal val="#ppt_y"/>
                                          </p:val>
                                        </p:tav>
                                      </p:tavLst>
                                    </p:anim>
                                  </p:childTnLst>
                                </p:cTn>
                              </p:par>
                            </p:childTnLst>
                          </p:cTn>
                        </p:par>
                        <p:par>
                          <p:cTn id="91" fill="hold">
                            <p:stCondLst>
                              <p:cond delay="4940"/>
                            </p:stCondLst>
                            <p:childTnLst>
                              <p:par>
                                <p:cTn id="92" presetID="2" presetClass="entr" presetSubtype="4" fill="hold" nodeType="afterEffect">
                                  <p:stCondLst>
                                    <p:cond delay="0"/>
                                  </p:stCondLst>
                                  <p:childTnLst>
                                    <p:set>
                                      <p:cBhvr>
                                        <p:cTn id="93" dur="1" fill="hold">
                                          <p:stCondLst>
                                            <p:cond delay="0"/>
                                          </p:stCondLst>
                                        </p:cTn>
                                        <p:tgtEl>
                                          <p:spTgt spid="59"/>
                                        </p:tgtEl>
                                        <p:attrNameLst>
                                          <p:attrName>style.visibility</p:attrName>
                                        </p:attrNameLst>
                                      </p:cBhvr>
                                      <p:to>
                                        <p:strVal val="visible"/>
                                      </p:to>
                                    </p:set>
                                    <p:anim calcmode="lin" valueType="num">
                                      <p:cBhvr additive="base">
                                        <p:cTn id="94" dur="250" fill="hold"/>
                                        <p:tgtEl>
                                          <p:spTgt spid="59"/>
                                        </p:tgtEl>
                                        <p:attrNameLst>
                                          <p:attrName>ppt_x</p:attrName>
                                        </p:attrNameLst>
                                      </p:cBhvr>
                                      <p:tavLst>
                                        <p:tav tm="0">
                                          <p:val>
                                            <p:strVal val="#ppt_x"/>
                                          </p:val>
                                        </p:tav>
                                        <p:tav tm="100000">
                                          <p:val>
                                            <p:strVal val="#ppt_x"/>
                                          </p:val>
                                        </p:tav>
                                      </p:tavLst>
                                    </p:anim>
                                    <p:anim calcmode="lin" valueType="num">
                                      <p:cBhvr additive="base">
                                        <p:cTn id="95" dur="250" fill="hold"/>
                                        <p:tgtEl>
                                          <p:spTgt spid="59"/>
                                        </p:tgtEl>
                                        <p:attrNameLst>
                                          <p:attrName>ppt_y</p:attrName>
                                        </p:attrNameLst>
                                      </p:cBhvr>
                                      <p:tavLst>
                                        <p:tav tm="0">
                                          <p:val>
                                            <p:strVal val="1+#ppt_h/2"/>
                                          </p:val>
                                        </p:tav>
                                        <p:tav tm="100000">
                                          <p:val>
                                            <p:strVal val="#ppt_y"/>
                                          </p:val>
                                        </p:tav>
                                      </p:tavLst>
                                    </p:anim>
                                  </p:childTnLst>
                                </p:cTn>
                              </p:par>
                            </p:childTnLst>
                          </p:cTn>
                        </p:par>
                        <p:par>
                          <p:cTn id="96" fill="hold">
                            <p:stCondLst>
                              <p:cond delay="5190"/>
                            </p:stCondLst>
                            <p:childTnLst>
                              <p:par>
                                <p:cTn id="97" presetID="2" presetClass="entr" presetSubtype="4" fill="hold" nodeType="after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additive="base">
                                        <p:cTn id="99" dur="250" fill="hold"/>
                                        <p:tgtEl>
                                          <p:spTgt spid="27"/>
                                        </p:tgtEl>
                                        <p:attrNameLst>
                                          <p:attrName>ppt_x</p:attrName>
                                        </p:attrNameLst>
                                      </p:cBhvr>
                                      <p:tavLst>
                                        <p:tav tm="0">
                                          <p:val>
                                            <p:strVal val="#ppt_x"/>
                                          </p:val>
                                        </p:tav>
                                        <p:tav tm="100000">
                                          <p:val>
                                            <p:strVal val="#ppt_x"/>
                                          </p:val>
                                        </p:tav>
                                      </p:tavLst>
                                    </p:anim>
                                    <p:anim calcmode="lin" valueType="num">
                                      <p:cBhvr additive="base">
                                        <p:cTn id="100" dur="250" fill="hold"/>
                                        <p:tgtEl>
                                          <p:spTgt spid="27"/>
                                        </p:tgtEl>
                                        <p:attrNameLst>
                                          <p:attrName>ppt_y</p:attrName>
                                        </p:attrNameLst>
                                      </p:cBhvr>
                                      <p:tavLst>
                                        <p:tav tm="0">
                                          <p:val>
                                            <p:strVal val="1+#ppt_h/2"/>
                                          </p:val>
                                        </p:tav>
                                        <p:tav tm="100000">
                                          <p:val>
                                            <p:strVal val="#ppt_y"/>
                                          </p:val>
                                        </p:tav>
                                      </p:tavLst>
                                    </p:anim>
                                  </p:childTnLst>
                                </p:cTn>
                              </p:par>
                            </p:childTnLst>
                          </p:cTn>
                        </p:par>
                        <p:par>
                          <p:cTn id="101" fill="hold">
                            <p:stCondLst>
                              <p:cond delay="5440"/>
                            </p:stCondLst>
                            <p:childTnLst>
                              <p:par>
                                <p:cTn id="102" presetID="2" presetClass="entr" presetSubtype="4" fill="hold" grpId="0" nodeType="afterEffect">
                                  <p:stCondLst>
                                    <p:cond delay="0"/>
                                  </p:stCondLst>
                                  <p:childTnLst>
                                    <p:set>
                                      <p:cBhvr>
                                        <p:cTn id="103" dur="1" fill="hold">
                                          <p:stCondLst>
                                            <p:cond delay="0"/>
                                          </p:stCondLst>
                                        </p:cTn>
                                        <p:tgtEl>
                                          <p:spTgt spid="55"/>
                                        </p:tgtEl>
                                        <p:attrNameLst>
                                          <p:attrName>style.visibility</p:attrName>
                                        </p:attrNameLst>
                                      </p:cBhvr>
                                      <p:to>
                                        <p:strVal val="visible"/>
                                      </p:to>
                                    </p:set>
                                    <p:anim calcmode="lin" valueType="num">
                                      <p:cBhvr additive="base">
                                        <p:cTn id="104" dur="250" fill="hold"/>
                                        <p:tgtEl>
                                          <p:spTgt spid="55"/>
                                        </p:tgtEl>
                                        <p:attrNameLst>
                                          <p:attrName>ppt_x</p:attrName>
                                        </p:attrNameLst>
                                      </p:cBhvr>
                                      <p:tavLst>
                                        <p:tav tm="0">
                                          <p:val>
                                            <p:strVal val="#ppt_x"/>
                                          </p:val>
                                        </p:tav>
                                        <p:tav tm="100000">
                                          <p:val>
                                            <p:strVal val="#ppt_x"/>
                                          </p:val>
                                        </p:tav>
                                      </p:tavLst>
                                    </p:anim>
                                    <p:anim calcmode="lin" valueType="num">
                                      <p:cBhvr additive="base">
                                        <p:cTn id="105" dur="250" fill="hold"/>
                                        <p:tgtEl>
                                          <p:spTgt spid="55"/>
                                        </p:tgtEl>
                                        <p:attrNameLst>
                                          <p:attrName>ppt_y</p:attrName>
                                        </p:attrNameLst>
                                      </p:cBhvr>
                                      <p:tavLst>
                                        <p:tav tm="0">
                                          <p:val>
                                            <p:strVal val="1+#ppt_h/2"/>
                                          </p:val>
                                        </p:tav>
                                        <p:tav tm="100000">
                                          <p:val>
                                            <p:strVal val="#ppt_y"/>
                                          </p:val>
                                        </p:tav>
                                      </p:tavLst>
                                    </p:anim>
                                  </p:childTnLst>
                                </p:cTn>
                              </p:par>
                            </p:childTnLst>
                          </p:cTn>
                        </p:par>
                        <p:par>
                          <p:cTn id="106" fill="hold">
                            <p:stCondLst>
                              <p:cond delay="5690"/>
                            </p:stCondLst>
                            <p:childTnLst>
                              <p:par>
                                <p:cTn id="107" presetID="2" presetClass="entr" presetSubtype="4" fill="hold" grpId="0" nodeType="afterEffect">
                                  <p:stCondLst>
                                    <p:cond delay="0"/>
                                  </p:stCondLst>
                                  <p:childTnLst>
                                    <p:set>
                                      <p:cBhvr>
                                        <p:cTn id="108" dur="1" fill="hold">
                                          <p:stCondLst>
                                            <p:cond delay="0"/>
                                          </p:stCondLst>
                                        </p:cTn>
                                        <p:tgtEl>
                                          <p:spTgt spid="11"/>
                                        </p:tgtEl>
                                        <p:attrNameLst>
                                          <p:attrName>style.visibility</p:attrName>
                                        </p:attrNameLst>
                                      </p:cBhvr>
                                      <p:to>
                                        <p:strVal val="visible"/>
                                      </p:to>
                                    </p:set>
                                    <p:anim calcmode="lin" valueType="num">
                                      <p:cBhvr additive="base">
                                        <p:cTn id="109" dur="250" fill="hold"/>
                                        <p:tgtEl>
                                          <p:spTgt spid="11"/>
                                        </p:tgtEl>
                                        <p:attrNameLst>
                                          <p:attrName>ppt_x</p:attrName>
                                        </p:attrNameLst>
                                      </p:cBhvr>
                                      <p:tavLst>
                                        <p:tav tm="0">
                                          <p:val>
                                            <p:strVal val="#ppt_x"/>
                                          </p:val>
                                        </p:tav>
                                        <p:tav tm="100000">
                                          <p:val>
                                            <p:strVal val="#ppt_x"/>
                                          </p:val>
                                        </p:tav>
                                      </p:tavLst>
                                    </p:anim>
                                    <p:anim calcmode="lin" valueType="num">
                                      <p:cBhvr additive="base">
                                        <p:cTn id="110" dur="250" fill="hold"/>
                                        <p:tgtEl>
                                          <p:spTgt spid="11"/>
                                        </p:tgtEl>
                                        <p:attrNameLst>
                                          <p:attrName>ppt_y</p:attrName>
                                        </p:attrNameLst>
                                      </p:cBhvr>
                                      <p:tavLst>
                                        <p:tav tm="0">
                                          <p:val>
                                            <p:strVal val="1+#ppt_h/2"/>
                                          </p:val>
                                        </p:tav>
                                        <p:tav tm="100000">
                                          <p:val>
                                            <p:strVal val="#ppt_y"/>
                                          </p:val>
                                        </p:tav>
                                      </p:tavLst>
                                    </p:anim>
                                  </p:childTnLst>
                                </p:cTn>
                              </p:par>
                            </p:childTnLst>
                          </p:cTn>
                        </p:par>
                        <p:par>
                          <p:cTn id="111" fill="hold">
                            <p:stCondLst>
                              <p:cond delay="5940"/>
                            </p:stCondLst>
                            <p:childTnLst>
                              <p:par>
                                <p:cTn id="112" presetID="2" presetClass="entr" presetSubtype="4" fill="hold" nodeType="afterEffect">
                                  <p:stCondLst>
                                    <p:cond delay="0"/>
                                  </p:stCondLst>
                                  <p:childTnLst>
                                    <p:set>
                                      <p:cBhvr>
                                        <p:cTn id="113" dur="1" fill="hold">
                                          <p:stCondLst>
                                            <p:cond delay="0"/>
                                          </p:stCondLst>
                                        </p:cTn>
                                        <p:tgtEl>
                                          <p:spTgt spid="60"/>
                                        </p:tgtEl>
                                        <p:attrNameLst>
                                          <p:attrName>style.visibility</p:attrName>
                                        </p:attrNameLst>
                                      </p:cBhvr>
                                      <p:to>
                                        <p:strVal val="visible"/>
                                      </p:to>
                                    </p:set>
                                    <p:anim calcmode="lin" valueType="num">
                                      <p:cBhvr additive="base">
                                        <p:cTn id="114" dur="250" fill="hold"/>
                                        <p:tgtEl>
                                          <p:spTgt spid="60"/>
                                        </p:tgtEl>
                                        <p:attrNameLst>
                                          <p:attrName>ppt_x</p:attrName>
                                        </p:attrNameLst>
                                      </p:cBhvr>
                                      <p:tavLst>
                                        <p:tav tm="0">
                                          <p:val>
                                            <p:strVal val="#ppt_x"/>
                                          </p:val>
                                        </p:tav>
                                        <p:tav tm="100000">
                                          <p:val>
                                            <p:strVal val="#ppt_x"/>
                                          </p:val>
                                        </p:tav>
                                      </p:tavLst>
                                    </p:anim>
                                    <p:anim calcmode="lin" valueType="num">
                                      <p:cBhvr additive="base">
                                        <p:cTn id="115" dur="250" fill="hold"/>
                                        <p:tgtEl>
                                          <p:spTgt spid="60"/>
                                        </p:tgtEl>
                                        <p:attrNameLst>
                                          <p:attrName>ppt_y</p:attrName>
                                        </p:attrNameLst>
                                      </p:cBhvr>
                                      <p:tavLst>
                                        <p:tav tm="0">
                                          <p:val>
                                            <p:strVal val="1+#ppt_h/2"/>
                                          </p:val>
                                        </p:tav>
                                        <p:tav tm="100000">
                                          <p:val>
                                            <p:strVal val="#ppt_y"/>
                                          </p:val>
                                        </p:tav>
                                      </p:tavLst>
                                    </p:anim>
                                  </p:childTnLst>
                                </p:cTn>
                              </p:par>
                            </p:childTnLst>
                          </p:cTn>
                        </p:par>
                        <p:par>
                          <p:cTn id="116" fill="hold">
                            <p:stCondLst>
                              <p:cond delay="6190"/>
                            </p:stCondLst>
                            <p:childTnLst>
                              <p:par>
                                <p:cTn id="117" presetID="2" presetClass="entr" presetSubtype="4" fill="hold" nodeType="afterEffect">
                                  <p:stCondLst>
                                    <p:cond delay="0"/>
                                  </p:stCondLst>
                                  <p:childTnLst>
                                    <p:set>
                                      <p:cBhvr>
                                        <p:cTn id="118" dur="1" fill="hold">
                                          <p:stCondLst>
                                            <p:cond delay="0"/>
                                          </p:stCondLst>
                                        </p:cTn>
                                        <p:tgtEl>
                                          <p:spTgt spid="23"/>
                                        </p:tgtEl>
                                        <p:attrNameLst>
                                          <p:attrName>style.visibility</p:attrName>
                                        </p:attrNameLst>
                                      </p:cBhvr>
                                      <p:to>
                                        <p:strVal val="visible"/>
                                      </p:to>
                                    </p:set>
                                    <p:anim calcmode="lin" valueType="num">
                                      <p:cBhvr additive="base">
                                        <p:cTn id="119" dur="250" fill="hold"/>
                                        <p:tgtEl>
                                          <p:spTgt spid="23"/>
                                        </p:tgtEl>
                                        <p:attrNameLst>
                                          <p:attrName>ppt_x</p:attrName>
                                        </p:attrNameLst>
                                      </p:cBhvr>
                                      <p:tavLst>
                                        <p:tav tm="0">
                                          <p:val>
                                            <p:strVal val="#ppt_x"/>
                                          </p:val>
                                        </p:tav>
                                        <p:tav tm="100000">
                                          <p:val>
                                            <p:strVal val="#ppt_x"/>
                                          </p:val>
                                        </p:tav>
                                      </p:tavLst>
                                    </p:anim>
                                    <p:anim calcmode="lin" valueType="num">
                                      <p:cBhvr additive="base">
                                        <p:cTn id="120" dur="250" fill="hold"/>
                                        <p:tgtEl>
                                          <p:spTgt spid="23"/>
                                        </p:tgtEl>
                                        <p:attrNameLst>
                                          <p:attrName>ppt_y</p:attrName>
                                        </p:attrNameLst>
                                      </p:cBhvr>
                                      <p:tavLst>
                                        <p:tav tm="0">
                                          <p:val>
                                            <p:strVal val="1+#ppt_h/2"/>
                                          </p:val>
                                        </p:tav>
                                        <p:tav tm="100000">
                                          <p:val>
                                            <p:strVal val="#ppt_y"/>
                                          </p:val>
                                        </p:tav>
                                      </p:tavLst>
                                    </p:anim>
                                  </p:childTnLst>
                                </p:cTn>
                              </p:par>
                            </p:childTnLst>
                          </p:cTn>
                        </p:par>
                        <p:par>
                          <p:cTn id="121" fill="hold">
                            <p:stCondLst>
                              <p:cond delay="6440"/>
                            </p:stCondLst>
                            <p:childTnLst>
                              <p:par>
                                <p:cTn id="122" presetID="2" presetClass="entr" presetSubtype="4" fill="hold" grpId="0" nodeType="afterEffect">
                                  <p:stCondLst>
                                    <p:cond delay="0"/>
                                  </p:stCondLst>
                                  <p:childTnLst>
                                    <p:set>
                                      <p:cBhvr>
                                        <p:cTn id="123" dur="1" fill="hold">
                                          <p:stCondLst>
                                            <p:cond delay="0"/>
                                          </p:stCondLst>
                                        </p:cTn>
                                        <p:tgtEl>
                                          <p:spTgt spid="51"/>
                                        </p:tgtEl>
                                        <p:attrNameLst>
                                          <p:attrName>style.visibility</p:attrName>
                                        </p:attrNameLst>
                                      </p:cBhvr>
                                      <p:to>
                                        <p:strVal val="visible"/>
                                      </p:to>
                                    </p:set>
                                    <p:anim calcmode="lin" valueType="num">
                                      <p:cBhvr additive="base">
                                        <p:cTn id="124" dur="250" fill="hold"/>
                                        <p:tgtEl>
                                          <p:spTgt spid="51"/>
                                        </p:tgtEl>
                                        <p:attrNameLst>
                                          <p:attrName>ppt_x</p:attrName>
                                        </p:attrNameLst>
                                      </p:cBhvr>
                                      <p:tavLst>
                                        <p:tav tm="0">
                                          <p:val>
                                            <p:strVal val="#ppt_x"/>
                                          </p:val>
                                        </p:tav>
                                        <p:tav tm="100000">
                                          <p:val>
                                            <p:strVal val="#ppt_x"/>
                                          </p:val>
                                        </p:tav>
                                      </p:tavLst>
                                    </p:anim>
                                    <p:anim calcmode="lin" valueType="num">
                                      <p:cBhvr additive="base">
                                        <p:cTn id="125" dur="250" fill="hold"/>
                                        <p:tgtEl>
                                          <p:spTgt spid="51"/>
                                        </p:tgtEl>
                                        <p:attrNameLst>
                                          <p:attrName>ppt_y</p:attrName>
                                        </p:attrNameLst>
                                      </p:cBhvr>
                                      <p:tavLst>
                                        <p:tav tm="0">
                                          <p:val>
                                            <p:strVal val="1+#ppt_h/2"/>
                                          </p:val>
                                        </p:tav>
                                        <p:tav tm="100000">
                                          <p:val>
                                            <p:strVal val="#ppt_y"/>
                                          </p:val>
                                        </p:tav>
                                      </p:tavLst>
                                    </p:anim>
                                  </p:childTnLst>
                                </p:cTn>
                              </p:par>
                            </p:childTnLst>
                          </p:cTn>
                        </p:par>
                        <p:par>
                          <p:cTn id="126" fill="hold">
                            <p:stCondLst>
                              <p:cond delay="6690"/>
                            </p:stCondLst>
                            <p:childTnLst>
                              <p:par>
                                <p:cTn id="127" presetID="2" presetClass="entr" presetSubtype="4" fill="hold" grpId="0" nodeType="afterEffect">
                                  <p:stCondLst>
                                    <p:cond delay="0"/>
                                  </p:stCondLst>
                                  <p:childTnLst>
                                    <p:set>
                                      <p:cBhvr>
                                        <p:cTn id="128" dur="1" fill="hold">
                                          <p:stCondLst>
                                            <p:cond delay="0"/>
                                          </p:stCondLst>
                                        </p:cTn>
                                        <p:tgtEl>
                                          <p:spTgt spid="64"/>
                                        </p:tgtEl>
                                        <p:attrNameLst>
                                          <p:attrName>style.visibility</p:attrName>
                                        </p:attrNameLst>
                                      </p:cBhvr>
                                      <p:to>
                                        <p:strVal val="visible"/>
                                      </p:to>
                                    </p:set>
                                    <p:anim calcmode="lin" valueType="num">
                                      <p:cBhvr additive="base">
                                        <p:cTn id="129" dur="250" fill="hold"/>
                                        <p:tgtEl>
                                          <p:spTgt spid="64"/>
                                        </p:tgtEl>
                                        <p:attrNameLst>
                                          <p:attrName>ppt_x</p:attrName>
                                        </p:attrNameLst>
                                      </p:cBhvr>
                                      <p:tavLst>
                                        <p:tav tm="0">
                                          <p:val>
                                            <p:strVal val="#ppt_x"/>
                                          </p:val>
                                        </p:tav>
                                        <p:tav tm="100000">
                                          <p:val>
                                            <p:strVal val="#ppt_x"/>
                                          </p:val>
                                        </p:tav>
                                      </p:tavLst>
                                    </p:anim>
                                    <p:anim calcmode="lin" valueType="num">
                                      <p:cBhvr additive="base">
                                        <p:cTn id="130" dur="25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 grpId="0" animBg="1"/>
      <p:bldP spid="7" grpId="0" animBg="1"/>
      <p:bldP spid="8" grpId="0" animBg="1"/>
      <p:bldP spid="9" grpId="0" animBg="1"/>
      <p:bldP spid="10" grpId="0" animBg="1"/>
      <p:bldP spid="11" grpId="0" animBg="1"/>
      <p:bldP spid="16" grpId="0" animBg="1"/>
      <p:bldP spid="47" grpId="0"/>
      <p:bldP spid="49" grpId="0"/>
      <p:bldP spid="51" grpId="0"/>
      <p:bldP spid="53" grpId="0"/>
      <p:bldP spid="55" grpId="0"/>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6">
            <a:extLst>
              <a:ext uri="{FF2B5EF4-FFF2-40B4-BE49-F238E27FC236}">
                <a16:creationId xmlns:a16="http://schemas.microsoft.com/office/drawing/2014/main" id="{4A0B08F2-B762-4E69-A3A8-B8DAC1F71089}"/>
              </a:ext>
            </a:extLst>
          </p:cNvPr>
          <p:cNvSpPr txBox="1">
            <a:spLocks noChangeArrowheads="1"/>
          </p:cNvSpPr>
          <p:nvPr/>
        </p:nvSpPr>
        <p:spPr bwMode="auto">
          <a:xfrm>
            <a:off x="539750" y="115888"/>
            <a:ext cx="532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948"/>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rgbClr val="4D4948"/>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smtClean="0">
                <a:latin typeface="微软雅黑" panose="020B0503020204020204" pitchFamily="34" charset="-122"/>
              </a:rPr>
              <a:t>回顾：</a:t>
            </a:r>
            <a:r>
              <a:rPr lang="en-US" altLang="zh-CN" sz="2400" dirty="0" smtClean="0">
                <a:latin typeface="微软雅黑" panose="020B0503020204020204" pitchFamily="34" charset="-122"/>
              </a:rPr>
              <a:t>V&amp;V</a:t>
            </a:r>
            <a:endParaRPr lang="zh-CN" altLang="en-US" sz="2400" dirty="0">
              <a:latin typeface="微软雅黑" panose="020B0503020204020204" pitchFamily="34" charset="-122"/>
            </a:endParaRPr>
          </a:p>
        </p:txBody>
      </p:sp>
      <p:cxnSp>
        <p:nvCxnSpPr>
          <p:cNvPr id="5" name="直接连接符 46">
            <a:extLst>
              <a:ext uri="{FF2B5EF4-FFF2-40B4-BE49-F238E27FC236}">
                <a16:creationId xmlns:a16="http://schemas.microsoft.com/office/drawing/2014/main" id="{323316F0-CE84-4D78-92E3-4A282FAC0859}"/>
              </a:ext>
            </a:extLst>
          </p:cNvPr>
          <p:cNvCxnSpPr>
            <a:cxnSpLocks noChangeShapeType="1"/>
          </p:cNvCxnSpPr>
          <p:nvPr/>
        </p:nvCxnSpPr>
        <p:spPr bwMode="auto">
          <a:xfrm flipH="1" flipV="1">
            <a:off x="612776" y="615950"/>
            <a:ext cx="6927299" cy="4763"/>
          </a:xfrm>
          <a:prstGeom prst="line">
            <a:avLst/>
          </a:prstGeom>
          <a:noFill/>
          <a:ln w="9525">
            <a:solidFill>
              <a:srgbClr val="4D49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reeform 5">
            <a:extLst>
              <a:ext uri="{FF2B5EF4-FFF2-40B4-BE49-F238E27FC236}">
                <a16:creationId xmlns:a16="http://schemas.microsoft.com/office/drawing/2014/main" id="{1B392B44-A83E-4575-867D-A41AF29AF0E0}"/>
              </a:ext>
            </a:extLst>
          </p:cNvPr>
          <p:cNvSpPr>
            <a:spLocks noChangeAspect="1"/>
          </p:cNvSpPr>
          <p:nvPr/>
        </p:nvSpPr>
        <p:spPr bwMode="auto">
          <a:xfrm>
            <a:off x="15875" y="225425"/>
            <a:ext cx="344488" cy="395288"/>
          </a:xfrm>
          <a:custGeom>
            <a:avLst/>
            <a:gdLst>
              <a:gd name="T0" fmla="*/ 202166920 w 587"/>
              <a:gd name="T1" fmla="*/ 115571234 h 677"/>
              <a:gd name="T2" fmla="*/ 100911510 w 587"/>
              <a:gd name="T3" fmla="*/ 173186358 h 677"/>
              <a:gd name="T4" fmla="*/ 0 w 587"/>
              <a:gd name="T5" fmla="*/ 230801481 h 677"/>
              <a:gd name="T6" fmla="*/ 0 w 587"/>
              <a:gd name="T7" fmla="*/ 115571234 h 677"/>
              <a:gd name="T8" fmla="*/ 0 w 587"/>
              <a:gd name="T9" fmla="*/ 0 h 677"/>
              <a:gd name="T10" fmla="*/ 100911510 w 587"/>
              <a:gd name="T11" fmla="*/ 57615124 h 677"/>
              <a:gd name="T12" fmla="*/ 202166920 w 587"/>
              <a:gd name="T13" fmla="*/ 115571234 h 6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7" h="677">
                <a:moveTo>
                  <a:pt x="587" y="339"/>
                </a:moveTo>
                <a:lnTo>
                  <a:pt x="293" y="508"/>
                </a:lnTo>
                <a:lnTo>
                  <a:pt x="0" y="677"/>
                </a:lnTo>
                <a:lnTo>
                  <a:pt x="0" y="339"/>
                </a:lnTo>
                <a:lnTo>
                  <a:pt x="0" y="0"/>
                </a:lnTo>
                <a:lnTo>
                  <a:pt x="293" y="169"/>
                </a:lnTo>
                <a:lnTo>
                  <a:pt x="587" y="3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7" name="图片 6"/>
          <p:cNvPicPr>
            <a:picLocks noChangeAspect="1"/>
          </p:cNvPicPr>
          <p:nvPr/>
        </p:nvPicPr>
        <p:blipFill>
          <a:blip r:embed="rId2"/>
          <a:stretch>
            <a:fillRect/>
          </a:stretch>
        </p:blipFill>
        <p:spPr>
          <a:xfrm>
            <a:off x="910391" y="1700808"/>
            <a:ext cx="2304256" cy="2146430"/>
          </a:xfrm>
          <a:prstGeom prst="rect">
            <a:avLst/>
          </a:prstGeom>
        </p:spPr>
      </p:pic>
      <p:pic>
        <p:nvPicPr>
          <p:cNvPr id="8" name="图片 7"/>
          <p:cNvPicPr>
            <a:picLocks noChangeAspect="1"/>
          </p:cNvPicPr>
          <p:nvPr/>
        </p:nvPicPr>
        <p:blipFill>
          <a:blip r:embed="rId3"/>
          <a:stretch>
            <a:fillRect/>
          </a:stretch>
        </p:blipFill>
        <p:spPr>
          <a:xfrm>
            <a:off x="5004842" y="1412776"/>
            <a:ext cx="2680494" cy="2578703"/>
          </a:xfrm>
          <a:prstGeom prst="rect">
            <a:avLst/>
          </a:prstGeom>
        </p:spPr>
      </p:pic>
      <p:sp>
        <p:nvSpPr>
          <p:cNvPr id="9" name="文本框 8"/>
          <p:cNvSpPr txBox="1"/>
          <p:nvPr/>
        </p:nvSpPr>
        <p:spPr>
          <a:xfrm>
            <a:off x="539750" y="997277"/>
            <a:ext cx="3455962" cy="830997"/>
          </a:xfrm>
          <a:prstGeom prst="rect">
            <a:avLst/>
          </a:prstGeom>
          <a:noFill/>
        </p:spPr>
        <p:txBody>
          <a:bodyPr wrap="square" rtlCol="0">
            <a:spAutoFit/>
          </a:bodyPr>
          <a:lstStyle/>
          <a:p>
            <a:r>
              <a:rPr lang="en-GB" altLang="zh-CN" sz="2400"/>
              <a:t>"Are we building the product right”.</a:t>
            </a:r>
            <a:endParaRPr lang="zh-CN" altLang="en-US" sz="2400" dirty="0"/>
          </a:p>
        </p:txBody>
      </p:sp>
      <p:sp>
        <p:nvSpPr>
          <p:cNvPr id="10" name="矩形 9"/>
          <p:cNvSpPr/>
          <p:nvPr/>
        </p:nvSpPr>
        <p:spPr>
          <a:xfrm>
            <a:off x="4457112" y="659110"/>
            <a:ext cx="3654086" cy="830997"/>
          </a:xfrm>
          <a:prstGeom prst="rect">
            <a:avLst/>
          </a:prstGeom>
        </p:spPr>
        <p:txBody>
          <a:bodyPr wrap="square">
            <a:spAutoFit/>
          </a:bodyPr>
          <a:lstStyle/>
          <a:p>
            <a:r>
              <a:rPr lang="en-GB" altLang="zh-CN" sz="2400" dirty="0"/>
              <a:t>"Are we building the right product”</a:t>
            </a:r>
            <a:endParaRPr lang="zh-CN" altLang="en-US" sz="2400" dirty="0"/>
          </a:p>
        </p:txBody>
      </p:sp>
      <p:sp>
        <p:nvSpPr>
          <p:cNvPr id="11" name="矩形 10"/>
          <p:cNvSpPr/>
          <p:nvPr/>
        </p:nvSpPr>
        <p:spPr>
          <a:xfrm>
            <a:off x="102723" y="4293096"/>
            <a:ext cx="3892989" cy="1938992"/>
          </a:xfrm>
          <a:prstGeom prst="rect">
            <a:avLst/>
          </a:prstGeom>
        </p:spPr>
        <p:txBody>
          <a:bodyPr wrap="square">
            <a:spAutoFit/>
          </a:bodyPr>
          <a:lstStyle/>
          <a:p>
            <a:r>
              <a:rPr lang="zh-CN" altLang="en-US" sz="2400" dirty="0">
                <a:solidFill>
                  <a:srgbClr val="2A2A2A"/>
                </a:solidFill>
                <a:latin typeface="small"/>
              </a:rPr>
              <a:t>在</a:t>
            </a:r>
            <a:r>
              <a:rPr lang="en-US" altLang="zh-CN" sz="2400" dirty="0">
                <a:solidFill>
                  <a:srgbClr val="2A2A2A"/>
                </a:solidFill>
                <a:latin typeface="small"/>
              </a:rPr>
              <a:t>ISO9000</a:t>
            </a:r>
            <a:r>
              <a:rPr lang="zh-CN" altLang="en-US" sz="2400" dirty="0">
                <a:solidFill>
                  <a:srgbClr val="2A2A2A"/>
                </a:solidFill>
                <a:latin typeface="small"/>
              </a:rPr>
              <a:t>中，“验证”的严格定义是：</a:t>
            </a:r>
            <a:r>
              <a:rPr lang="zh-CN" altLang="en-US" sz="2400" dirty="0"/>
              <a:t/>
            </a:r>
            <a:br>
              <a:rPr lang="zh-CN" altLang="en-US" sz="2400" dirty="0"/>
            </a:br>
            <a:r>
              <a:rPr lang="zh-CN" altLang="en-US" sz="2400" dirty="0">
                <a:solidFill>
                  <a:srgbClr val="2A2A2A"/>
                </a:solidFill>
                <a:latin typeface="small"/>
              </a:rPr>
              <a:t>验证是通过检查和提供客观证据，表明规定要求已经满足的认可</a:t>
            </a:r>
            <a:endParaRPr lang="zh-CN" altLang="en-US" sz="2400" dirty="0"/>
          </a:p>
        </p:txBody>
      </p:sp>
      <p:cxnSp>
        <p:nvCxnSpPr>
          <p:cNvPr id="13" name="直接箭头连接符 12"/>
          <p:cNvCxnSpPr/>
          <p:nvPr/>
        </p:nvCxnSpPr>
        <p:spPr bwMode="auto">
          <a:xfrm flipH="1">
            <a:off x="1404442" y="577553"/>
            <a:ext cx="216024" cy="44585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5"/>
          <p:cNvCxnSpPr/>
          <p:nvPr/>
        </p:nvCxnSpPr>
        <p:spPr bwMode="auto">
          <a:xfrm>
            <a:off x="2196530" y="404664"/>
            <a:ext cx="1978569" cy="6187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矩形 16"/>
          <p:cNvSpPr/>
          <p:nvPr/>
        </p:nvSpPr>
        <p:spPr>
          <a:xfrm>
            <a:off x="4435331" y="4301063"/>
            <a:ext cx="4572000" cy="1938992"/>
          </a:xfrm>
          <a:prstGeom prst="rect">
            <a:avLst/>
          </a:prstGeom>
        </p:spPr>
        <p:txBody>
          <a:bodyPr>
            <a:spAutoFit/>
          </a:bodyPr>
          <a:lstStyle/>
          <a:p>
            <a:r>
              <a:rPr lang="zh-CN" altLang="en-US" sz="2400" dirty="0">
                <a:solidFill>
                  <a:srgbClr val="2A2A2A"/>
                </a:solidFill>
                <a:latin typeface="small"/>
              </a:rPr>
              <a:t>在</a:t>
            </a:r>
            <a:r>
              <a:rPr lang="en-US" altLang="zh-CN" sz="2400" dirty="0">
                <a:solidFill>
                  <a:srgbClr val="2A2A2A"/>
                </a:solidFill>
                <a:latin typeface="small"/>
              </a:rPr>
              <a:t>ISO9000</a:t>
            </a:r>
            <a:r>
              <a:rPr lang="zh-CN" altLang="en-US" sz="2400" dirty="0">
                <a:solidFill>
                  <a:srgbClr val="2A2A2A"/>
                </a:solidFill>
                <a:latin typeface="small"/>
              </a:rPr>
              <a:t>中，“确认”的严格定义是：</a:t>
            </a:r>
            <a:r>
              <a:rPr lang="zh-CN" altLang="en-US" sz="2400" dirty="0"/>
              <a:t/>
            </a:r>
            <a:br>
              <a:rPr lang="zh-CN" altLang="en-US" sz="2400" dirty="0"/>
            </a:br>
            <a:r>
              <a:rPr lang="zh-CN" altLang="en-US" sz="2400" dirty="0">
                <a:solidFill>
                  <a:srgbClr val="2A2A2A"/>
                </a:solidFill>
                <a:latin typeface="small"/>
              </a:rPr>
              <a:t>确认是通过检查和提供客观证据，表明一些针对某一特定预期用途</a:t>
            </a:r>
            <a:r>
              <a:rPr lang="zh-CN" altLang="en-US" sz="2400" dirty="0" smtClean="0">
                <a:solidFill>
                  <a:srgbClr val="2A2A2A"/>
                </a:solidFill>
                <a:latin typeface="small"/>
              </a:rPr>
              <a:t>的要求</a:t>
            </a:r>
            <a:r>
              <a:rPr lang="zh-CN" altLang="en-US" sz="2400" dirty="0">
                <a:solidFill>
                  <a:srgbClr val="2A2A2A"/>
                </a:solidFill>
                <a:latin typeface="small"/>
              </a:rPr>
              <a:t>已经满足的认可</a:t>
            </a:r>
            <a:endParaRPr lang="zh-CN" altLang="en-US" sz="2400" dirty="0"/>
          </a:p>
        </p:txBody>
      </p:sp>
    </p:spTree>
    <p:extLst>
      <p:ext uri="{BB962C8B-B14F-4D97-AF65-F5344CB8AC3E}">
        <p14:creationId xmlns:p14="http://schemas.microsoft.com/office/powerpoint/2010/main" val="387576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8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calcmode="lin" valueType="num">
                                      <p:cBhvr>
                                        <p:cTn id="16"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4"/>
                                        </p:tgtEl>
                                        <p:attrNameLst>
                                          <p:attrName>ppt_y</p:attrName>
                                        </p:attrNameLst>
                                      </p:cBhvr>
                                      <p:tavLst>
                                        <p:tav tm="0">
                                          <p:val>
                                            <p:strVal val="#ppt_y"/>
                                          </p:val>
                                        </p:tav>
                                        <p:tav tm="100000">
                                          <p:val>
                                            <p:strVal val="#ppt_y"/>
                                          </p:val>
                                        </p:tav>
                                      </p:tavLst>
                                    </p:anim>
                                    <p:anim calcmode="lin" valueType="num">
                                      <p:cBhvr>
                                        <p:cTn id="18"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617" name="Group 41">
            <a:extLst>
              <a:ext uri="{FF2B5EF4-FFF2-40B4-BE49-F238E27FC236}">
                <a16:creationId xmlns:a16="http://schemas.microsoft.com/office/drawing/2014/main" id="{F9607ADC-200F-40EB-AB96-3DF9AA4A188E}"/>
              </a:ext>
            </a:extLst>
          </p:cNvPr>
          <p:cNvGraphicFramePr>
            <a:graphicFrameLocks noGrp="1"/>
          </p:cNvGraphicFramePr>
          <p:nvPr>
            <p:extLst>
              <p:ext uri="{D42A27DB-BD31-4B8C-83A1-F6EECF244321}">
                <p14:modId xmlns:p14="http://schemas.microsoft.com/office/powerpoint/2010/main" val="3704316907"/>
              </p:ext>
            </p:extLst>
          </p:nvPr>
        </p:nvGraphicFramePr>
        <p:xfrm>
          <a:off x="6529" y="908720"/>
          <a:ext cx="8839200" cy="5789944"/>
        </p:xfrm>
        <a:graphic>
          <a:graphicData uri="http://schemas.openxmlformats.org/drawingml/2006/table">
            <a:tbl>
              <a:tblPr/>
              <a:tblGrid>
                <a:gridCol w="22098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tblGrid>
              <a:tr h="518132">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1" i="0" u="none" strike="noStrike" cap="none" normalizeH="0" baseline="0" dirty="0" smtClean="0">
                          <a:ln>
                            <a:noFill/>
                          </a:ln>
                          <a:solidFill>
                            <a:schemeClr val="bg1"/>
                          </a:solidFill>
                          <a:effectLst/>
                          <a:latin typeface="Verdana" pitchFamily="34" charset="0"/>
                          <a:ea typeface="微软雅黑" pitchFamily="34" charset="-122"/>
                        </a:rPr>
                        <a:t>验证示例</a:t>
                      </a:r>
                      <a:endParaRPr kumimoji="0" lang="en-US" altLang="zh-CN" sz="2400" b="1"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1" i="0" u="none" strike="noStrike" cap="none" normalizeH="0" baseline="0" dirty="0" smtClean="0">
                          <a:ln>
                            <a:noFill/>
                          </a:ln>
                          <a:solidFill>
                            <a:schemeClr val="bg1"/>
                          </a:solidFill>
                          <a:effectLst/>
                          <a:latin typeface="Verdana" pitchFamily="34" charset="0"/>
                          <a:ea typeface="微软雅黑" pitchFamily="34" charset="-122"/>
                        </a:rPr>
                        <a:t>执行人</a:t>
                      </a:r>
                      <a:endParaRPr kumimoji="0" lang="en-US" altLang="zh-CN" sz="2400" b="1"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1" i="0" u="none" strike="noStrike" cap="none" normalizeH="0" baseline="0" dirty="0" smtClean="0">
                          <a:ln>
                            <a:noFill/>
                          </a:ln>
                          <a:solidFill>
                            <a:schemeClr val="bg1"/>
                          </a:solidFill>
                          <a:effectLst/>
                          <a:latin typeface="Verdana" pitchFamily="34" charset="0"/>
                          <a:ea typeface="微软雅黑" pitchFamily="34" charset="-122"/>
                        </a:rPr>
                        <a:t>描述</a:t>
                      </a:r>
                      <a:endParaRPr kumimoji="0" lang="en-US" altLang="zh-CN" sz="2400" b="1"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1" i="0" u="none" strike="noStrike" cap="none" normalizeH="0" baseline="0" dirty="0" smtClean="0">
                          <a:ln>
                            <a:noFill/>
                          </a:ln>
                          <a:solidFill>
                            <a:schemeClr val="bg1"/>
                          </a:solidFill>
                          <a:effectLst/>
                          <a:latin typeface="Verdana" pitchFamily="34" charset="0"/>
                          <a:ea typeface="微软雅黑" pitchFamily="34" charset="-122"/>
                        </a:rPr>
                        <a:t>产生的工件</a:t>
                      </a:r>
                      <a:endParaRPr kumimoji="0" lang="en-US" altLang="zh-CN" sz="2400" b="1"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8012">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需求验证</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开发者和用户</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讨论系统需求，确保与用户需求一致</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Char char=""/>
                        <a:tabLst/>
                      </a:pPr>
                      <a:r>
                        <a:rPr kumimoji="0" lang="en-US" altLang="zh-CN" sz="2400" b="0" i="0" u="none" strike="noStrike" cap="none" normalizeH="0" baseline="0" dirty="0">
                          <a:ln>
                            <a:noFill/>
                          </a:ln>
                          <a:solidFill>
                            <a:schemeClr val="bg1"/>
                          </a:solidFill>
                          <a:effectLst/>
                          <a:latin typeface="Verdana" pitchFamily="34" charset="0"/>
                          <a:ea typeface="微软雅黑" pitchFamily="34" charset="-122"/>
                        </a:rPr>
                        <a:t> </a:t>
                      </a: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需求验证单</a:t>
                      </a:r>
                      <a:endParaRPr kumimoji="0" lang="en-US" altLang="zh-CN" sz="2400" b="0" i="0" u="none" strike="noStrike" cap="none" normalizeH="0" baseline="0" dirty="0" smtClean="0">
                        <a:ln>
                          <a:noFill/>
                        </a:ln>
                        <a:solidFill>
                          <a:schemeClr val="bg1"/>
                        </a:solidFill>
                        <a:effectLst/>
                        <a:latin typeface="Verdana" pitchFamily="34" charset="0"/>
                        <a:ea typeface="微软雅黑" pitchFamily="34" charset="-122"/>
                      </a:endParaRPr>
                    </a:p>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Char char=""/>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经过验证的需求相关文档</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36104">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设计验证</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开发人员</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endParaRPr kumimoji="0" lang="zh-CN" altLang="zh-CN" sz="2400" b="0"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经过验证的设计相关文档</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96672">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代码检查</a:t>
                      </a:r>
                      <a:r>
                        <a:rPr kumimoji="0" lang="en-US" altLang="zh-CN" sz="2400" b="0" i="0" u="none" strike="noStrike" cap="none" normalizeH="0" baseline="0" dirty="0" smtClean="0">
                          <a:ln>
                            <a:noFill/>
                          </a:ln>
                          <a:solidFill>
                            <a:schemeClr val="bg1"/>
                          </a:solidFill>
                          <a:effectLst/>
                          <a:latin typeface="Verdana" pitchFamily="34" charset="0"/>
                          <a:ea typeface="微软雅黑" pitchFamily="34" charset="-122"/>
                        </a:rPr>
                        <a:t/>
                      </a:r>
                      <a:br>
                        <a:rPr kumimoji="0" lang="en-US" altLang="zh-CN" sz="2400" b="0" i="0" u="none" strike="noStrike" cap="none" normalizeH="0" baseline="0" dirty="0" smtClean="0">
                          <a:ln>
                            <a:noFill/>
                          </a:ln>
                          <a:solidFill>
                            <a:schemeClr val="bg1"/>
                          </a:solidFill>
                          <a:effectLst/>
                          <a:latin typeface="Verdana" pitchFamily="34" charset="0"/>
                          <a:ea typeface="微软雅黑" pitchFamily="34" charset="-122"/>
                        </a:rPr>
                      </a:b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a:t>
                      </a:r>
                      <a:r>
                        <a:rPr kumimoji="0" lang="en-US" altLang="zh-CN" sz="2400" b="0" i="0" u="none" strike="noStrike" cap="none" normalizeH="0" baseline="0" dirty="0" smtClean="0">
                          <a:ln>
                            <a:noFill/>
                          </a:ln>
                          <a:solidFill>
                            <a:schemeClr val="bg1"/>
                          </a:solidFill>
                          <a:effectLst/>
                          <a:latin typeface="Verdana" pitchFamily="34" charset="0"/>
                          <a:ea typeface="微软雅黑" pitchFamily="34" charset="-122"/>
                        </a:rPr>
                        <a:t>Code Checking</a:t>
                      </a: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开发人员</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非正式的代码走查，一般利用编程基础进行验证</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经过检查的源代码</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04646">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代码验证（</a:t>
                      </a:r>
                      <a:r>
                        <a:rPr kumimoji="0" lang="en-US" altLang="zh-CN" sz="2400" b="0" i="0" u="none" strike="noStrike" cap="none" normalizeH="0" baseline="0" dirty="0" smtClean="0">
                          <a:ln>
                            <a:noFill/>
                          </a:ln>
                          <a:solidFill>
                            <a:schemeClr val="bg1"/>
                          </a:solidFill>
                          <a:effectLst/>
                          <a:latin typeface="Verdana" pitchFamily="34" charset="0"/>
                          <a:ea typeface="微软雅黑" pitchFamily="34" charset="-122"/>
                        </a:rPr>
                        <a:t>Code Verification </a:t>
                      </a: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开发人员</a:t>
                      </a:r>
                      <a:r>
                        <a:rPr kumimoji="0" lang="en-US" altLang="zh-CN" sz="2400" b="0" i="0" u="none" strike="noStrike" cap="none" normalizeH="0" baseline="0" dirty="0" smtClean="0">
                          <a:ln>
                            <a:noFill/>
                          </a:ln>
                          <a:solidFill>
                            <a:schemeClr val="bg1"/>
                          </a:solidFill>
                          <a:effectLst/>
                          <a:latin typeface="Verdana" pitchFamily="34" charset="0"/>
                          <a:ea typeface="微软雅黑" pitchFamily="34" charset="-122"/>
                        </a:rPr>
                        <a:t>(</a:t>
                      </a: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编码人员和相关专家</a:t>
                      </a:r>
                      <a:r>
                        <a:rPr kumimoji="0" lang="en-US" altLang="zh-CN" sz="2400" b="0" i="0" u="none" strike="noStrike" cap="none" normalizeH="0" baseline="0" dirty="0" smtClean="0">
                          <a:ln>
                            <a:noFill/>
                          </a:ln>
                          <a:solidFill>
                            <a:schemeClr val="bg1"/>
                          </a:solidFill>
                          <a:effectLst/>
                          <a:latin typeface="Verdana" pitchFamily="34" charset="0"/>
                          <a:ea typeface="微软雅黑" pitchFamily="34" charset="-122"/>
                        </a:rPr>
                        <a:t> )</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通过分析源代码方式正式评审设计缺陷</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7575" rtl="0" eaLnBrk="0" fontAlgn="base" latinLnBrk="0" hangingPunct="0">
                        <a:lnSpc>
                          <a:spcPct val="100000"/>
                        </a:lnSpc>
                        <a:spcBef>
                          <a:spcPts val="250"/>
                        </a:spcBef>
                        <a:spcAft>
                          <a:spcPct val="0"/>
                        </a:spcAft>
                        <a:buClr>
                          <a:schemeClr val="accent1"/>
                        </a:buClr>
                        <a:buSzPct val="80000"/>
                        <a:buFont typeface="Wingdings 2" pitchFamily="18" charset="2"/>
                        <a:buNone/>
                        <a:tabLst/>
                      </a:pPr>
                      <a:r>
                        <a:rPr kumimoji="0" lang="zh-CN" altLang="en-US" sz="2400" b="0" i="0" u="none" strike="noStrike" cap="none" normalizeH="0" baseline="0" dirty="0" smtClean="0">
                          <a:ln>
                            <a:noFill/>
                          </a:ln>
                          <a:solidFill>
                            <a:schemeClr val="bg1"/>
                          </a:solidFill>
                          <a:effectLst/>
                          <a:latin typeface="Verdana" pitchFamily="34" charset="0"/>
                          <a:ea typeface="微软雅黑" pitchFamily="34" charset="-122"/>
                        </a:rPr>
                        <a:t>经过验证的源代码</a:t>
                      </a:r>
                      <a:endParaRPr kumimoji="0" lang="en-US" altLang="zh-CN" sz="2400" b="0" i="0" u="none" strike="noStrike" cap="none" normalizeH="0" baseline="0" dirty="0">
                        <a:ln>
                          <a:noFill/>
                        </a:ln>
                        <a:solidFill>
                          <a:schemeClr val="bg1"/>
                        </a:solidFill>
                        <a:effectLst/>
                        <a:latin typeface="Verdana" pitchFamily="34" charset="0"/>
                        <a:ea typeface="微软雅黑" pitchFamily="34"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73217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2_默认设计模板">
  <a:themeElements>
    <a:clrScheme name="">
      <a:dk1>
        <a:srgbClr val="C00000"/>
      </a:dk1>
      <a:lt1>
        <a:srgbClr val="404040"/>
      </a:lt1>
      <a:dk2>
        <a:srgbClr val="7F7F7F"/>
      </a:dk2>
      <a:lt2>
        <a:srgbClr val="D9D9D9"/>
      </a:lt2>
      <a:accent1>
        <a:srgbClr val="404040"/>
      </a:accent1>
      <a:accent2>
        <a:srgbClr val="C00000"/>
      </a:accent2>
      <a:accent3>
        <a:srgbClr val="AFAFAF"/>
      </a:accent3>
      <a:accent4>
        <a:srgbClr val="A40000"/>
      </a:accent4>
      <a:accent5>
        <a:srgbClr val="AFAFAF"/>
      </a:accent5>
      <a:accent6>
        <a:srgbClr val="AE0000"/>
      </a:accent6>
      <a:hlink>
        <a:srgbClr val="7F7F7F"/>
      </a:hlink>
      <a:folHlink>
        <a:srgbClr val="D9D9D9"/>
      </a:folHlink>
    </a:clrScheme>
    <a:fontScheme name="2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默认设计模板">
  <a:themeElements>
    <a:clrScheme name="">
      <a:dk1>
        <a:srgbClr val="C00000"/>
      </a:dk1>
      <a:lt1>
        <a:srgbClr val="404040"/>
      </a:lt1>
      <a:dk2>
        <a:srgbClr val="7F7F7F"/>
      </a:dk2>
      <a:lt2>
        <a:srgbClr val="D9D9D9"/>
      </a:lt2>
      <a:accent1>
        <a:srgbClr val="404040"/>
      </a:accent1>
      <a:accent2>
        <a:srgbClr val="C00000"/>
      </a:accent2>
      <a:accent3>
        <a:srgbClr val="AFAFAF"/>
      </a:accent3>
      <a:accent4>
        <a:srgbClr val="A40000"/>
      </a:accent4>
      <a:accent5>
        <a:srgbClr val="AFAFAF"/>
      </a:accent5>
      <a:accent6>
        <a:srgbClr val="AE0000"/>
      </a:accent6>
      <a:hlink>
        <a:srgbClr val="7F7F7F"/>
      </a:hlink>
      <a:folHlink>
        <a:srgbClr val="D9D9D9"/>
      </a:folHlink>
    </a:clrScheme>
    <a:fontScheme name="5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5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5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4760</TotalTime>
  <Pages>0</Pages>
  <Words>3585</Words>
  <Characters>0</Characters>
  <Application>Microsoft Office PowerPoint</Application>
  <DocSecurity>0</DocSecurity>
  <PresentationFormat>自定义</PresentationFormat>
  <Lines>0</Lines>
  <Paragraphs>1047</Paragraphs>
  <Slides>67</Slides>
  <Notes>6</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vt:i4>
      </vt:variant>
      <vt:variant>
        <vt:lpstr>幻灯片标题</vt:lpstr>
      </vt:variant>
      <vt:variant>
        <vt:i4>67</vt:i4>
      </vt:variant>
    </vt:vector>
  </HeadingPairs>
  <TitlesOfParts>
    <vt:vector size="87" baseType="lpstr">
      <vt:lpstr>Formata Regular</vt:lpstr>
      <vt:lpstr>Open Sans</vt:lpstr>
      <vt:lpstr>small</vt:lpstr>
      <vt:lpstr>仿宋_GB2312</vt:lpstr>
      <vt:lpstr>黑体</vt:lpstr>
      <vt:lpstr>宋体</vt:lpstr>
      <vt:lpstr>微软雅黑</vt:lpstr>
      <vt:lpstr>Arial</vt:lpstr>
      <vt:lpstr>Arial</vt:lpstr>
      <vt:lpstr>Calibri</vt:lpstr>
      <vt:lpstr>Courier New</vt:lpstr>
      <vt:lpstr>Symbol</vt:lpstr>
      <vt:lpstr>Times</vt:lpstr>
      <vt:lpstr>Times New Roman</vt:lpstr>
      <vt:lpstr>Verdana</vt:lpstr>
      <vt:lpstr>Wingdings</vt:lpstr>
      <vt:lpstr>Wingdings 2</vt:lpstr>
      <vt:lpstr>2_默认设计模板</vt:lpstr>
      <vt:lpstr>5_默认设计模板</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Partitin Class Analysis(1)</vt:lpstr>
      <vt:lpstr>PowerPoint 演示文稿</vt:lpstr>
      <vt:lpstr>PowerPoint 演示文稿</vt:lpstr>
      <vt:lpstr>PowerPoint 演示文稿</vt:lpstr>
      <vt:lpstr>PowerPoint 演示文稿</vt:lpstr>
      <vt:lpstr>因果图的基本图形符号 </vt:lpstr>
      <vt:lpstr>因果图的约束符号 </vt:lpstr>
      <vt:lpstr> 因果图测试用例</vt:lpstr>
      <vt:lpstr>生成决策表 </vt:lpstr>
      <vt:lpstr>PowerPoint 演示文稿</vt:lpstr>
      <vt:lpstr>PowerPoint 演示文稿</vt:lpstr>
      <vt:lpstr>PowerPoint 演示文稿</vt:lpstr>
      <vt:lpstr>PowerPoint 演示文稿</vt:lpstr>
      <vt:lpstr>现在的软件几乎都是用时间来控制流程的</vt:lpstr>
      <vt:lpstr>PowerPoint 演示文稿</vt:lpstr>
      <vt:lpstr>PowerPoint 演示文稿</vt:lpstr>
      <vt:lpstr>PowerPoint 演示文稿</vt:lpstr>
      <vt:lpstr>PowerPoint 演示文稿</vt:lpstr>
      <vt:lpstr>PowerPoint 演示文稿</vt:lpstr>
      <vt:lpstr>PowerPoint 演示文稿</vt:lpstr>
      <vt:lpstr>圈复杂度计算公式</vt:lpstr>
      <vt:lpstr>示例：</vt:lpstr>
      <vt:lpstr>PowerPoint 演示文稿</vt:lpstr>
      <vt:lpstr>PowerPoint 演示文稿</vt:lpstr>
      <vt:lpstr>PowerPoint 演示文稿</vt:lpstr>
      <vt:lpstr>PowerPoint 演示文稿</vt:lpstr>
      <vt:lpstr>什么是集成测试(Integrated Testing)</vt:lpstr>
      <vt:lpstr>集成测试的层次</vt:lpstr>
      <vt:lpstr>PowerPoint 演示文稿</vt:lpstr>
      <vt:lpstr>大爆炸集成(Big Bang Integration)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Administrator</dc:creator>
  <cp:keywords/>
  <dc:description/>
  <cp:lastModifiedBy>于 学军</cp:lastModifiedBy>
  <cp:revision>903</cp:revision>
  <dcterms:created xsi:type="dcterms:W3CDTF">2013-01-25T01:44:32Z</dcterms:created>
  <dcterms:modified xsi:type="dcterms:W3CDTF">2018-11-28T01:20:09Z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2052-9.1.0.5108</vt:lpwstr>
  </property>
</Properties>
</file>